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 id="2147483682" r:id="rId5"/>
    <p:sldMasterId id="2147483684" r:id="rId6"/>
    <p:sldMasterId id="2147483717" r:id="rId7"/>
  </p:sldMasterIdLst>
  <p:notesMasterIdLst>
    <p:notesMasterId r:id="rId24"/>
  </p:notesMasterIdLst>
  <p:handoutMasterIdLst>
    <p:handoutMasterId r:id="rId25"/>
  </p:handoutMasterIdLst>
  <p:sldIdLst>
    <p:sldId id="274" r:id="rId8"/>
    <p:sldId id="466" r:id="rId9"/>
    <p:sldId id="458" r:id="rId10"/>
    <p:sldId id="453" r:id="rId11"/>
    <p:sldId id="486" r:id="rId12"/>
    <p:sldId id="451" r:id="rId13"/>
    <p:sldId id="471" r:id="rId14"/>
    <p:sldId id="478" r:id="rId15"/>
    <p:sldId id="499" r:id="rId16"/>
    <p:sldId id="500" r:id="rId17"/>
    <p:sldId id="477" r:id="rId18"/>
    <p:sldId id="490" r:id="rId19"/>
    <p:sldId id="494" r:id="rId20"/>
    <p:sldId id="498" r:id="rId21"/>
    <p:sldId id="473" r:id="rId22"/>
    <p:sldId id="484" r:id="rId23"/>
  </p:sldIdLst>
  <p:sldSz cx="9144000" cy="6858000" type="screen4x3"/>
  <p:notesSz cx="7010400" cy="9296400"/>
  <p:custDataLst>
    <p:tags r:id="rId26"/>
  </p:custDataLst>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144" userDrawn="1">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ill" initials="JCN"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8778"/>
    <a:srgbClr val="033C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00" autoAdjust="0"/>
    <p:restoredTop sz="96190" autoAdjust="0"/>
  </p:normalViewPr>
  <p:slideViewPr>
    <p:cSldViewPr>
      <p:cViewPr varScale="1">
        <p:scale>
          <a:sx n="119" d="100"/>
          <a:sy n="119" d="100"/>
        </p:scale>
        <p:origin x="424" y="176"/>
      </p:cViewPr>
      <p:guideLst>
        <p:guide orient="horz" pos="2160"/>
        <p:guide pos="144"/>
      </p:guideLst>
    </p:cSldViewPr>
  </p:slideViewPr>
  <p:notesTextViewPr>
    <p:cViewPr>
      <p:scale>
        <a:sx n="20" d="100"/>
        <a:sy n="20" d="100"/>
      </p:scale>
      <p:origin x="0" y="0"/>
    </p:cViewPr>
  </p:notesTextViewPr>
  <p:sorterViewPr>
    <p:cViewPr varScale="1">
      <p:scale>
        <a:sx n="1" d="1"/>
        <a:sy n="1" d="1"/>
      </p:scale>
      <p:origin x="0" y="0"/>
    </p:cViewPr>
  </p:sorterViewPr>
  <p:notesViewPr>
    <p:cSldViewPr>
      <p:cViewPr varScale="1">
        <p:scale>
          <a:sx n="77" d="100"/>
          <a:sy n="77" d="100"/>
        </p:scale>
        <p:origin x="-2952" y="-82"/>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commentAuthors" Target="commentAuthors.xml"/><Relationship Id="rId30"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6ABF11-CFC9-4DC0-87C8-15E46B48141C}" type="doc">
      <dgm:prSet loTypeId="urn:microsoft.com/office/officeart/2018/5/layout/CenteredIconLabelDescriptionList" loCatId="icon" qsTypeId="urn:microsoft.com/office/officeart/2005/8/quickstyle/simple1" qsCatId="simple" csTypeId="urn:microsoft.com/office/officeart/2005/8/colors/colorful5" csCatId="colorful" phldr="1"/>
      <dgm:spPr/>
      <dgm:t>
        <a:bodyPr/>
        <a:lstStyle/>
        <a:p>
          <a:endParaRPr lang="en-US"/>
        </a:p>
      </dgm:t>
    </dgm:pt>
    <dgm:pt modelId="{C699D4DF-961E-49A8-8EFD-C928D75EC8C4}">
      <dgm:prSet/>
      <dgm:spPr/>
      <dgm:t>
        <a:bodyPr/>
        <a:lstStyle/>
        <a:p>
          <a:pPr>
            <a:lnSpc>
              <a:spcPct val="100000"/>
            </a:lnSpc>
            <a:defRPr b="1"/>
          </a:pPr>
          <a:r>
            <a:rPr lang="en-US" dirty="0"/>
            <a:t>Environmental Forcing Models</a:t>
          </a:r>
        </a:p>
      </dgm:t>
    </dgm:pt>
    <dgm:pt modelId="{98A47EED-5CDE-4132-A07E-831B2EADA102}" type="parTrans" cxnId="{6238C146-7583-4238-A818-9F2B0AF18AF4}">
      <dgm:prSet/>
      <dgm:spPr/>
      <dgm:t>
        <a:bodyPr/>
        <a:lstStyle/>
        <a:p>
          <a:endParaRPr lang="en-US"/>
        </a:p>
      </dgm:t>
    </dgm:pt>
    <dgm:pt modelId="{11AFFE54-7130-486B-8450-A6F58AA8DCC6}" type="sibTrans" cxnId="{6238C146-7583-4238-A818-9F2B0AF18AF4}">
      <dgm:prSet/>
      <dgm:spPr/>
      <dgm:t>
        <a:bodyPr/>
        <a:lstStyle/>
        <a:p>
          <a:endParaRPr lang="en-US"/>
        </a:p>
      </dgm:t>
    </dgm:pt>
    <dgm:pt modelId="{3D62E502-F35C-4D03-9220-E09905E2E6C0}">
      <dgm:prSet custT="1"/>
      <dgm:spPr/>
      <dgm:t>
        <a:bodyPr/>
        <a:lstStyle/>
        <a:p>
          <a:pPr algn="l">
            <a:lnSpc>
              <a:spcPct val="100000"/>
            </a:lnSpc>
          </a:pPr>
          <a:r>
            <a:rPr lang="en-US" sz="1600" dirty="0"/>
            <a:t>Simulate combinations of environmental forcing conditions to generate a plausible range of coastal hazards while preserving the complex interaction between contributing processes</a:t>
          </a:r>
        </a:p>
      </dgm:t>
    </dgm:pt>
    <dgm:pt modelId="{8BCB5C5F-9E16-436E-9962-3B541D90A01B}" type="parTrans" cxnId="{8DED7D82-29FC-4449-B132-971BDA277013}">
      <dgm:prSet/>
      <dgm:spPr/>
      <dgm:t>
        <a:bodyPr/>
        <a:lstStyle/>
        <a:p>
          <a:endParaRPr lang="en-US"/>
        </a:p>
      </dgm:t>
    </dgm:pt>
    <dgm:pt modelId="{2CA692B1-4F37-4FA3-A13D-CB3F4685E929}" type="sibTrans" cxnId="{8DED7D82-29FC-4449-B132-971BDA277013}">
      <dgm:prSet/>
      <dgm:spPr/>
      <dgm:t>
        <a:bodyPr/>
        <a:lstStyle/>
        <a:p>
          <a:endParaRPr lang="en-US"/>
        </a:p>
      </dgm:t>
    </dgm:pt>
    <dgm:pt modelId="{E557A087-4F85-409B-86B5-F120C6A25DB1}">
      <dgm:prSet/>
      <dgm:spPr/>
      <dgm:t>
        <a:bodyPr/>
        <a:lstStyle/>
        <a:p>
          <a:pPr>
            <a:lnSpc>
              <a:spcPct val="100000"/>
            </a:lnSpc>
            <a:defRPr b="1"/>
          </a:pPr>
          <a:r>
            <a:rPr lang="en-US"/>
            <a:t>Water Quality Models</a:t>
          </a:r>
        </a:p>
      </dgm:t>
    </dgm:pt>
    <dgm:pt modelId="{CFE43ED4-45A9-42A6-83FF-6387BA4289D4}" type="parTrans" cxnId="{9D0EEB67-29CF-47BA-98A5-EC518ABF4637}">
      <dgm:prSet/>
      <dgm:spPr/>
      <dgm:t>
        <a:bodyPr/>
        <a:lstStyle/>
        <a:p>
          <a:endParaRPr lang="en-US"/>
        </a:p>
      </dgm:t>
    </dgm:pt>
    <dgm:pt modelId="{E4A1E681-B131-41EC-9179-7F464929BBEA}" type="sibTrans" cxnId="{9D0EEB67-29CF-47BA-98A5-EC518ABF4637}">
      <dgm:prSet/>
      <dgm:spPr/>
      <dgm:t>
        <a:bodyPr/>
        <a:lstStyle/>
        <a:p>
          <a:endParaRPr lang="en-US"/>
        </a:p>
      </dgm:t>
    </dgm:pt>
    <dgm:pt modelId="{BEF69CA7-A894-4D1E-BE95-E5913807429E}">
      <dgm:prSet/>
      <dgm:spPr/>
      <dgm:t>
        <a:bodyPr/>
        <a:lstStyle/>
        <a:p>
          <a:pPr>
            <a:lnSpc>
              <a:spcPct val="100000"/>
            </a:lnSpc>
            <a:defRPr b="1"/>
          </a:pPr>
          <a:r>
            <a:rPr lang="en-US" dirty="0"/>
            <a:t>Ecological Models</a:t>
          </a:r>
        </a:p>
      </dgm:t>
    </dgm:pt>
    <dgm:pt modelId="{5E822EEB-4EB8-4337-95D4-C38C187BBEE6}" type="parTrans" cxnId="{70F9C6DD-4669-484E-863B-8110CFB89571}">
      <dgm:prSet/>
      <dgm:spPr/>
      <dgm:t>
        <a:bodyPr/>
        <a:lstStyle/>
        <a:p>
          <a:endParaRPr lang="en-US"/>
        </a:p>
      </dgm:t>
    </dgm:pt>
    <dgm:pt modelId="{72520974-FFB5-4B5A-AB02-EABAF2EAA840}" type="sibTrans" cxnId="{70F9C6DD-4669-484E-863B-8110CFB89571}">
      <dgm:prSet/>
      <dgm:spPr/>
      <dgm:t>
        <a:bodyPr/>
        <a:lstStyle/>
        <a:p>
          <a:endParaRPr lang="en-US"/>
        </a:p>
      </dgm:t>
    </dgm:pt>
    <dgm:pt modelId="{3994B833-37D7-4B9E-8213-1169A14FA3E0}">
      <dgm:prSet custT="1"/>
      <dgm:spPr/>
      <dgm:t>
        <a:bodyPr/>
        <a:lstStyle/>
        <a:p>
          <a:pPr algn="l">
            <a:lnSpc>
              <a:spcPct val="100000"/>
            </a:lnSpc>
          </a:pPr>
          <a:r>
            <a:rPr lang="en-US" sz="1600" dirty="0"/>
            <a:t>Relate indicator species responses - e.g., growth and health to water balance components, soil conditions, surface and subsurface water quality - to environmental forcing</a:t>
          </a:r>
        </a:p>
      </dgm:t>
    </dgm:pt>
    <dgm:pt modelId="{6B4E8388-EB66-4FB2-92D0-5D1B16F2FB40}" type="parTrans" cxnId="{D81F3B3F-1BF2-4937-8FB4-8C58F83789B6}">
      <dgm:prSet/>
      <dgm:spPr/>
      <dgm:t>
        <a:bodyPr/>
        <a:lstStyle/>
        <a:p>
          <a:endParaRPr lang="en-US"/>
        </a:p>
      </dgm:t>
    </dgm:pt>
    <dgm:pt modelId="{8C52BF12-A059-4002-9838-A62B68593F4B}" type="sibTrans" cxnId="{D81F3B3F-1BF2-4937-8FB4-8C58F83789B6}">
      <dgm:prSet/>
      <dgm:spPr/>
      <dgm:t>
        <a:bodyPr/>
        <a:lstStyle/>
        <a:p>
          <a:endParaRPr lang="en-US"/>
        </a:p>
      </dgm:t>
    </dgm:pt>
    <dgm:pt modelId="{90A0ACA8-FA9F-4974-9081-5B63AD8866CF}">
      <dgm:prSet custT="1"/>
      <dgm:spPr/>
      <dgm:t>
        <a:bodyPr/>
        <a:lstStyle/>
        <a:p>
          <a:pPr algn="l">
            <a:lnSpc>
              <a:spcPct val="100000"/>
            </a:lnSpc>
          </a:pPr>
          <a:r>
            <a:rPr lang="en-US" sz="1600" dirty="0"/>
            <a:t>Simulate watershed and riverine water quality and contaminant release from soils under saline conditions</a:t>
          </a:r>
        </a:p>
      </dgm:t>
    </dgm:pt>
    <dgm:pt modelId="{27FBE3B1-9686-492B-B1A3-732ADFD12D00}" type="sibTrans" cxnId="{2A3B935C-401D-49A8-B0DA-537BE8FD6600}">
      <dgm:prSet/>
      <dgm:spPr/>
      <dgm:t>
        <a:bodyPr/>
        <a:lstStyle/>
        <a:p>
          <a:endParaRPr lang="en-US"/>
        </a:p>
      </dgm:t>
    </dgm:pt>
    <dgm:pt modelId="{2155E7A2-26CD-4CBC-9978-B1F3F5DC7AFD}" type="parTrans" cxnId="{2A3B935C-401D-49A8-B0DA-537BE8FD6600}">
      <dgm:prSet/>
      <dgm:spPr/>
      <dgm:t>
        <a:bodyPr/>
        <a:lstStyle/>
        <a:p>
          <a:endParaRPr lang="en-US"/>
        </a:p>
      </dgm:t>
    </dgm:pt>
    <dgm:pt modelId="{407A47F9-4D83-46FD-9824-CC44753BF438}" type="pres">
      <dgm:prSet presAssocID="{4B6ABF11-CFC9-4DC0-87C8-15E46B48141C}" presName="root" presStyleCnt="0">
        <dgm:presLayoutVars>
          <dgm:dir/>
          <dgm:resizeHandles val="exact"/>
        </dgm:presLayoutVars>
      </dgm:prSet>
      <dgm:spPr/>
    </dgm:pt>
    <dgm:pt modelId="{DEDA4604-5C78-4887-8E4F-17BFD9458E3F}" type="pres">
      <dgm:prSet presAssocID="{C699D4DF-961E-49A8-8EFD-C928D75EC8C4}" presName="compNode" presStyleCnt="0"/>
      <dgm:spPr/>
    </dgm:pt>
    <dgm:pt modelId="{D9E2303B-8885-4579-8357-93431B2D86ED}" type="pres">
      <dgm:prSet presAssocID="{C699D4DF-961E-49A8-8EFD-C928D75EC8C4}" presName="iconRect" presStyleLbl="node1" presStyleIdx="0" presStyleCnt="3" custLinFactNeighborY="1008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ainy scene"/>
        </a:ext>
      </dgm:extLst>
    </dgm:pt>
    <dgm:pt modelId="{26B65464-AA4D-4DA9-B2E9-136C7D6C00D3}" type="pres">
      <dgm:prSet presAssocID="{C699D4DF-961E-49A8-8EFD-C928D75EC8C4}" presName="iconSpace" presStyleCnt="0"/>
      <dgm:spPr/>
    </dgm:pt>
    <dgm:pt modelId="{8D25900E-F5C0-4636-8DA1-987F4218CC42}" type="pres">
      <dgm:prSet presAssocID="{C699D4DF-961E-49A8-8EFD-C928D75EC8C4}" presName="parTx" presStyleLbl="revTx" presStyleIdx="0" presStyleCnt="6">
        <dgm:presLayoutVars>
          <dgm:chMax val="0"/>
          <dgm:chPref val="0"/>
        </dgm:presLayoutVars>
      </dgm:prSet>
      <dgm:spPr/>
    </dgm:pt>
    <dgm:pt modelId="{72C5070B-3DEF-4B3B-9E36-EEC38B6F03D5}" type="pres">
      <dgm:prSet presAssocID="{C699D4DF-961E-49A8-8EFD-C928D75EC8C4}" presName="txSpace" presStyleCnt="0"/>
      <dgm:spPr/>
    </dgm:pt>
    <dgm:pt modelId="{31B9A80D-87BD-4575-AA45-16C218993EDB}" type="pres">
      <dgm:prSet presAssocID="{C699D4DF-961E-49A8-8EFD-C928D75EC8C4}" presName="desTx" presStyleLbl="revTx" presStyleIdx="1" presStyleCnt="6" custLinFactNeighborY="-5056">
        <dgm:presLayoutVars/>
      </dgm:prSet>
      <dgm:spPr/>
    </dgm:pt>
    <dgm:pt modelId="{7A400380-EC87-4A29-B475-619C7E2CB654}" type="pres">
      <dgm:prSet presAssocID="{11AFFE54-7130-486B-8450-A6F58AA8DCC6}" presName="sibTrans" presStyleCnt="0"/>
      <dgm:spPr/>
    </dgm:pt>
    <dgm:pt modelId="{A38BB4E5-8A5B-4286-AA81-B03599BA9162}" type="pres">
      <dgm:prSet presAssocID="{E557A087-4F85-409B-86B5-F120C6A25DB1}" presName="compNode" presStyleCnt="0"/>
      <dgm:spPr/>
    </dgm:pt>
    <dgm:pt modelId="{E3FB8DAE-F480-4539-8258-CC09876D6DE5}" type="pres">
      <dgm:prSet presAssocID="{E557A087-4F85-409B-86B5-F120C6A25DB1}" presName="iconRect" presStyleLbl="node1" presStyleIdx="1" presStyleCnt="3" custLinFactNeighborY="1008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Water with solid fill"/>
        </a:ext>
      </dgm:extLst>
    </dgm:pt>
    <dgm:pt modelId="{077B4F57-07A6-4C0C-A2CD-B7CE6DCFD7CE}" type="pres">
      <dgm:prSet presAssocID="{E557A087-4F85-409B-86B5-F120C6A25DB1}" presName="iconSpace" presStyleCnt="0"/>
      <dgm:spPr/>
    </dgm:pt>
    <dgm:pt modelId="{F9E48E83-6F86-4685-ADC4-74CCAB07EB8E}" type="pres">
      <dgm:prSet presAssocID="{E557A087-4F85-409B-86B5-F120C6A25DB1}" presName="parTx" presStyleLbl="revTx" presStyleIdx="2" presStyleCnt="6">
        <dgm:presLayoutVars>
          <dgm:chMax val="0"/>
          <dgm:chPref val="0"/>
        </dgm:presLayoutVars>
      </dgm:prSet>
      <dgm:spPr/>
    </dgm:pt>
    <dgm:pt modelId="{36A7F46A-BA6A-4FB6-9F4C-A05ECA0E4300}" type="pres">
      <dgm:prSet presAssocID="{E557A087-4F85-409B-86B5-F120C6A25DB1}" presName="txSpace" presStyleCnt="0"/>
      <dgm:spPr/>
    </dgm:pt>
    <dgm:pt modelId="{F9471C4C-78E5-4C52-9D26-127F6BA7861F}" type="pres">
      <dgm:prSet presAssocID="{E557A087-4F85-409B-86B5-F120C6A25DB1}" presName="desTx" presStyleLbl="revTx" presStyleIdx="3" presStyleCnt="6" custLinFactNeighborX="3918" custLinFactNeighborY="-5056">
        <dgm:presLayoutVars/>
      </dgm:prSet>
      <dgm:spPr/>
    </dgm:pt>
    <dgm:pt modelId="{D957AFCC-FB4A-4F2B-9D79-6EDA1DD0C04C}" type="pres">
      <dgm:prSet presAssocID="{E4A1E681-B131-41EC-9179-7F464929BBEA}" presName="sibTrans" presStyleCnt="0"/>
      <dgm:spPr/>
    </dgm:pt>
    <dgm:pt modelId="{ACE5EAF2-BA54-4CE1-A8FC-5833E260CF5B}" type="pres">
      <dgm:prSet presAssocID="{BEF69CA7-A894-4D1E-BE95-E5913807429E}" presName="compNode" presStyleCnt="0"/>
      <dgm:spPr/>
    </dgm:pt>
    <dgm:pt modelId="{1AD05771-5C16-445A-98BE-8418023086B7}" type="pres">
      <dgm:prSet presAssocID="{BEF69CA7-A894-4D1E-BE95-E5913807429E}" presName="iconRect" presStyleLbl="node1" presStyleIdx="2" presStyleCnt="3" custLinFactNeighborY="10082"/>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lant"/>
        </a:ext>
      </dgm:extLst>
    </dgm:pt>
    <dgm:pt modelId="{AD11DD0C-F17E-4B06-927A-A06CCD88C93C}" type="pres">
      <dgm:prSet presAssocID="{BEF69CA7-A894-4D1E-BE95-E5913807429E}" presName="iconSpace" presStyleCnt="0"/>
      <dgm:spPr/>
    </dgm:pt>
    <dgm:pt modelId="{944B07FC-84D8-40DF-B88E-3124374868E6}" type="pres">
      <dgm:prSet presAssocID="{BEF69CA7-A894-4D1E-BE95-E5913807429E}" presName="parTx" presStyleLbl="revTx" presStyleIdx="4" presStyleCnt="6">
        <dgm:presLayoutVars>
          <dgm:chMax val="0"/>
          <dgm:chPref val="0"/>
        </dgm:presLayoutVars>
      </dgm:prSet>
      <dgm:spPr/>
    </dgm:pt>
    <dgm:pt modelId="{9DCBDADA-C743-47D0-A01A-A088CFAA7CBD}" type="pres">
      <dgm:prSet presAssocID="{BEF69CA7-A894-4D1E-BE95-E5913807429E}" presName="txSpace" presStyleCnt="0"/>
      <dgm:spPr/>
    </dgm:pt>
    <dgm:pt modelId="{13A761CF-AB38-4D92-BD95-C57B2644DCC9}" type="pres">
      <dgm:prSet presAssocID="{BEF69CA7-A894-4D1E-BE95-E5913807429E}" presName="desTx" presStyleLbl="revTx" presStyleIdx="5" presStyleCnt="6" custLinFactNeighborY="-5056">
        <dgm:presLayoutVars/>
      </dgm:prSet>
      <dgm:spPr/>
    </dgm:pt>
  </dgm:ptLst>
  <dgm:cxnLst>
    <dgm:cxn modelId="{3E990A1C-10A6-5342-B906-4E12EEA7EFDA}" type="presOf" srcId="{90A0ACA8-FA9F-4974-9081-5B63AD8866CF}" destId="{F9471C4C-78E5-4C52-9D26-127F6BA7861F}" srcOrd="0" destOrd="0" presId="urn:microsoft.com/office/officeart/2018/5/layout/CenteredIconLabelDescriptionList"/>
    <dgm:cxn modelId="{2052AC26-E3B4-E642-8A98-7681CD43BF09}" type="presOf" srcId="{4B6ABF11-CFC9-4DC0-87C8-15E46B48141C}" destId="{407A47F9-4D83-46FD-9824-CC44753BF438}" srcOrd="0" destOrd="0" presId="urn:microsoft.com/office/officeart/2018/5/layout/CenteredIconLabelDescriptionList"/>
    <dgm:cxn modelId="{C093F82A-CCC7-EB4E-A69D-D2C63F956EBF}" type="presOf" srcId="{3D62E502-F35C-4D03-9220-E09905E2E6C0}" destId="{31B9A80D-87BD-4575-AA45-16C218993EDB}" srcOrd="0" destOrd="0" presId="urn:microsoft.com/office/officeart/2018/5/layout/CenteredIconLabelDescriptionList"/>
    <dgm:cxn modelId="{D81F3B3F-1BF2-4937-8FB4-8C58F83789B6}" srcId="{BEF69CA7-A894-4D1E-BE95-E5913807429E}" destId="{3994B833-37D7-4B9E-8213-1169A14FA3E0}" srcOrd="0" destOrd="0" parTransId="{6B4E8388-EB66-4FB2-92D0-5D1B16F2FB40}" sibTransId="{8C52BF12-A059-4002-9838-A62B68593F4B}"/>
    <dgm:cxn modelId="{6238C146-7583-4238-A818-9F2B0AF18AF4}" srcId="{4B6ABF11-CFC9-4DC0-87C8-15E46B48141C}" destId="{C699D4DF-961E-49A8-8EFD-C928D75EC8C4}" srcOrd="0" destOrd="0" parTransId="{98A47EED-5CDE-4132-A07E-831B2EADA102}" sibTransId="{11AFFE54-7130-486B-8450-A6F58AA8DCC6}"/>
    <dgm:cxn modelId="{2A3B935C-401D-49A8-B0DA-537BE8FD6600}" srcId="{E557A087-4F85-409B-86B5-F120C6A25DB1}" destId="{90A0ACA8-FA9F-4974-9081-5B63AD8866CF}" srcOrd="0" destOrd="0" parTransId="{2155E7A2-26CD-4CBC-9978-B1F3F5DC7AFD}" sibTransId="{27FBE3B1-9686-492B-B1A3-732ADFD12D00}"/>
    <dgm:cxn modelId="{9D0EEB67-29CF-47BA-98A5-EC518ABF4637}" srcId="{4B6ABF11-CFC9-4DC0-87C8-15E46B48141C}" destId="{E557A087-4F85-409B-86B5-F120C6A25DB1}" srcOrd="1" destOrd="0" parTransId="{CFE43ED4-45A9-42A6-83FF-6387BA4289D4}" sibTransId="{E4A1E681-B131-41EC-9179-7F464929BBEA}"/>
    <dgm:cxn modelId="{8DED7D82-29FC-4449-B132-971BDA277013}" srcId="{C699D4DF-961E-49A8-8EFD-C928D75EC8C4}" destId="{3D62E502-F35C-4D03-9220-E09905E2E6C0}" srcOrd="0" destOrd="0" parTransId="{8BCB5C5F-9E16-436E-9962-3B541D90A01B}" sibTransId="{2CA692B1-4F37-4FA3-A13D-CB3F4685E929}"/>
    <dgm:cxn modelId="{DCB99A8D-CBD0-4241-BC89-D9944075791F}" type="presOf" srcId="{BEF69CA7-A894-4D1E-BE95-E5913807429E}" destId="{944B07FC-84D8-40DF-B88E-3124374868E6}" srcOrd="0" destOrd="0" presId="urn:microsoft.com/office/officeart/2018/5/layout/CenteredIconLabelDescriptionList"/>
    <dgm:cxn modelId="{0601B6AA-DECA-2E4A-95BA-C6FB001B8AE0}" type="presOf" srcId="{3994B833-37D7-4B9E-8213-1169A14FA3E0}" destId="{13A761CF-AB38-4D92-BD95-C57B2644DCC9}" srcOrd="0" destOrd="0" presId="urn:microsoft.com/office/officeart/2018/5/layout/CenteredIconLabelDescriptionList"/>
    <dgm:cxn modelId="{70F9C6DD-4669-484E-863B-8110CFB89571}" srcId="{4B6ABF11-CFC9-4DC0-87C8-15E46B48141C}" destId="{BEF69CA7-A894-4D1E-BE95-E5913807429E}" srcOrd="2" destOrd="0" parTransId="{5E822EEB-4EB8-4337-95D4-C38C187BBEE6}" sibTransId="{72520974-FFB5-4B5A-AB02-EABAF2EAA840}"/>
    <dgm:cxn modelId="{E7F792F3-F003-5446-B118-0D00F59F127A}" type="presOf" srcId="{E557A087-4F85-409B-86B5-F120C6A25DB1}" destId="{F9E48E83-6F86-4685-ADC4-74CCAB07EB8E}" srcOrd="0" destOrd="0" presId="urn:microsoft.com/office/officeart/2018/5/layout/CenteredIconLabelDescriptionList"/>
    <dgm:cxn modelId="{CB2255FF-7881-0948-9AE5-3264651B6FF5}" type="presOf" srcId="{C699D4DF-961E-49A8-8EFD-C928D75EC8C4}" destId="{8D25900E-F5C0-4636-8DA1-987F4218CC42}" srcOrd="0" destOrd="0" presId="urn:microsoft.com/office/officeart/2018/5/layout/CenteredIconLabelDescriptionList"/>
    <dgm:cxn modelId="{A57335AE-36AD-2D47-AE6E-84C6CA341C5D}" type="presParOf" srcId="{407A47F9-4D83-46FD-9824-CC44753BF438}" destId="{DEDA4604-5C78-4887-8E4F-17BFD9458E3F}" srcOrd="0" destOrd="0" presId="urn:microsoft.com/office/officeart/2018/5/layout/CenteredIconLabelDescriptionList"/>
    <dgm:cxn modelId="{95D475F7-478F-A04F-AAE2-0C592EF975F8}" type="presParOf" srcId="{DEDA4604-5C78-4887-8E4F-17BFD9458E3F}" destId="{D9E2303B-8885-4579-8357-93431B2D86ED}" srcOrd="0" destOrd="0" presId="urn:microsoft.com/office/officeart/2018/5/layout/CenteredIconLabelDescriptionList"/>
    <dgm:cxn modelId="{C4F1F236-FEF3-5143-A976-75720CBF5C70}" type="presParOf" srcId="{DEDA4604-5C78-4887-8E4F-17BFD9458E3F}" destId="{26B65464-AA4D-4DA9-B2E9-136C7D6C00D3}" srcOrd="1" destOrd="0" presId="urn:microsoft.com/office/officeart/2018/5/layout/CenteredIconLabelDescriptionList"/>
    <dgm:cxn modelId="{A99B6A83-6F87-334E-A098-4532E7053E9B}" type="presParOf" srcId="{DEDA4604-5C78-4887-8E4F-17BFD9458E3F}" destId="{8D25900E-F5C0-4636-8DA1-987F4218CC42}" srcOrd="2" destOrd="0" presId="urn:microsoft.com/office/officeart/2018/5/layout/CenteredIconLabelDescriptionList"/>
    <dgm:cxn modelId="{ADF1F67F-BE0A-FD42-A9D2-5F3145958C47}" type="presParOf" srcId="{DEDA4604-5C78-4887-8E4F-17BFD9458E3F}" destId="{72C5070B-3DEF-4B3B-9E36-EEC38B6F03D5}" srcOrd="3" destOrd="0" presId="urn:microsoft.com/office/officeart/2018/5/layout/CenteredIconLabelDescriptionList"/>
    <dgm:cxn modelId="{F4C81E5D-379E-1840-AE7C-8A3CA32D1100}" type="presParOf" srcId="{DEDA4604-5C78-4887-8E4F-17BFD9458E3F}" destId="{31B9A80D-87BD-4575-AA45-16C218993EDB}" srcOrd="4" destOrd="0" presId="urn:microsoft.com/office/officeart/2018/5/layout/CenteredIconLabelDescriptionList"/>
    <dgm:cxn modelId="{E5CAB3E5-816B-6142-B0CC-3515602A5C2A}" type="presParOf" srcId="{407A47F9-4D83-46FD-9824-CC44753BF438}" destId="{7A400380-EC87-4A29-B475-619C7E2CB654}" srcOrd="1" destOrd="0" presId="urn:microsoft.com/office/officeart/2018/5/layout/CenteredIconLabelDescriptionList"/>
    <dgm:cxn modelId="{476056B2-78E6-EB4B-90E0-5E81F2163643}" type="presParOf" srcId="{407A47F9-4D83-46FD-9824-CC44753BF438}" destId="{A38BB4E5-8A5B-4286-AA81-B03599BA9162}" srcOrd="2" destOrd="0" presId="urn:microsoft.com/office/officeart/2018/5/layout/CenteredIconLabelDescriptionList"/>
    <dgm:cxn modelId="{BDEC2A28-44E2-834F-97C4-40F8505ABC42}" type="presParOf" srcId="{A38BB4E5-8A5B-4286-AA81-B03599BA9162}" destId="{E3FB8DAE-F480-4539-8258-CC09876D6DE5}" srcOrd="0" destOrd="0" presId="urn:microsoft.com/office/officeart/2018/5/layout/CenteredIconLabelDescriptionList"/>
    <dgm:cxn modelId="{DC2BFD42-B0DB-384A-AD39-4DCE55CC745D}" type="presParOf" srcId="{A38BB4E5-8A5B-4286-AA81-B03599BA9162}" destId="{077B4F57-07A6-4C0C-A2CD-B7CE6DCFD7CE}" srcOrd="1" destOrd="0" presId="urn:microsoft.com/office/officeart/2018/5/layout/CenteredIconLabelDescriptionList"/>
    <dgm:cxn modelId="{D234849F-47CF-A142-B1F3-8DC109BB54B8}" type="presParOf" srcId="{A38BB4E5-8A5B-4286-AA81-B03599BA9162}" destId="{F9E48E83-6F86-4685-ADC4-74CCAB07EB8E}" srcOrd="2" destOrd="0" presId="urn:microsoft.com/office/officeart/2018/5/layout/CenteredIconLabelDescriptionList"/>
    <dgm:cxn modelId="{55773F1C-A5CD-6547-9CE7-DC944B5D205C}" type="presParOf" srcId="{A38BB4E5-8A5B-4286-AA81-B03599BA9162}" destId="{36A7F46A-BA6A-4FB6-9F4C-A05ECA0E4300}" srcOrd="3" destOrd="0" presId="urn:microsoft.com/office/officeart/2018/5/layout/CenteredIconLabelDescriptionList"/>
    <dgm:cxn modelId="{84C22B99-B541-0647-B5AD-3E8E161A2DED}" type="presParOf" srcId="{A38BB4E5-8A5B-4286-AA81-B03599BA9162}" destId="{F9471C4C-78E5-4C52-9D26-127F6BA7861F}" srcOrd="4" destOrd="0" presId="urn:microsoft.com/office/officeart/2018/5/layout/CenteredIconLabelDescriptionList"/>
    <dgm:cxn modelId="{1E7BB2EA-8B8D-0146-BC45-AEB547D281F2}" type="presParOf" srcId="{407A47F9-4D83-46FD-9824-CC44753BF438}" destId="{D957AFCC-FB4A-4F2B-9D79-6EDA1DD0C04C}" srcOrd="3" destOrd="0" presId="urn:microsoft.com/office/officeart/2018/5/layout/CenteredIconLabelDescriptionList"/>
    <dgm:cxn modelId="{FC0EF5AE-A970-E44F-A4C2-CCADE8F1A660}" type="presParOf" srcId="{407A47F9-4D83-46FD-9824-CC44753BF438}" destId="{ACE5EAF2-BA54-4CE1-A8FC-5833E260CF5B}" srcOrd="4" destOrd="0" presId="urn:microsoft.com/office/officeart/2018/5/layout/CenteredIconLabelDescriptionList"/>
    <dgm:cxn modelId="{9DDED81F-54BF-0645-A8EB-6D191180B8D8}" type="presParOf" srcId="{ACE5EAF2-BA54-4CE1-A8FC-5833E260CF5B}" destId="{1AD05771-5C16-445A-98BE-8418023086B7}" srcOrd="0" destOrd="0" presId="urn:microsoft.com/office/officeart/2018/5/layout/CenteredIconLabelDescriptionList"/>
    <dgm:cxn modelId="{09DB3F54-1FAC-7C4B-A469-182ACCBBB1BB}" type="presParOf" srcId="{ACE5EAF2-BA54-4CE1-A8FC-5833E260CF5B}" destId="{AD11DD0C-F17E-4B06-927A-A06CCD88C93C}" srcOrd="1" destOrd="0" presId="urn:microsoft.com/office/officeart/2018/5/layout/CenteredIconLabelDescriptionList"/>
    <dgm:cxn modelId="{1F7D7286-5B62-0E44-9BF7-94B364C9CA3E}" type="presParOf" srcId="{ACE5EAF2-BA54-4CE1-A8FC-5833E260CF5B}" destId="{944B07FC-84D8-40DF-B88E-3124374868E6}" srcOrd="2" destOrd="0" presId="urn:microsoft.com/office/officeart/2018/5/layout/CenteredIconLabelDescriptionList"/>
    <dgm:cxn modelId="{0BBF5353-79F1-A949-9819-FEC86D6207F2}" type="presParOf" srcId="{ACE5EAF2-BA54-4CE1-A8FC-5833E260CF5B}" destId="{9DCBDADA-C743-47D0-A01A-A088CFAA7CBD}" srcOrd="3" destOrd="0" presId="urn:microsoft.com/office/officeart/2018/5/layout/CenteredIconLabelDescriptionList"/>
    <dgm:cxn modelId="{B5378978-A0C6-0548-B7E8-267539B30820}" type="presParOf" srcId="{ACE5EAF2-BA54-4CE1-A8FC-5833E260CF5B}" destId="{13A761CF-AB38-4D92-BD95-C57B2644DCC9}" srcOrd="4" destOrd="0" presId="urn:microsoft.com/office/officeart/2018/5/layout/CenteredIconLabelDescriptionList"/>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E2303B-8885-4579-8357-93431B2D86ED}">
      <dsp:nvSpPr>
        <dsp:cNvPr id="0" name=""/>
        <dsp:cNvSpPr/>
      </dsp:nvSpPr>
      <dsp:spPr>
        <a:xfrm>
          <a:off x="824111" y="85491"/>
          <a:ext cx="875365" cy="84796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25900E-F5C0-4636-8DA1-987F4218CC42}">
      <dsp:nvSpPr>
        <dsp:cNvPr id="0" name=""/>
        <dsp:cNvSpPr/>
      </dsp:nvSpPr>
      <dsp:spPr>
        <a:xfrm>
          <a:off x="11271" y="976976"/>
          <a:ext cx="2501045" cy="363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dirty="0"/>
            <a:t>Environmental Forcing Models</a:t>
          </a:r>
        </a:p>
      </dsp:txBody>
      <dsp:txXfrm>
        <a:off x="11271" y="976976"/>
        <a:ext cx="2501045" cy="363411"/>
      </dsp:txXfrm>
    </dsp:sp>
    <dsp:sp modelId="{31B9A80D-87BD-4575-AA45-16C218993EDB}">
      <dsp:nvSpPr>
        <dsp:cNvPr id="0" name=""/>
        <dsp:cNvSpPr/>
      </dsp:nvSpPr>
      <dsp:spPr>
        <a:xfrm>
          <a:off x="11271" y="1314444"/>
          <a:ext cx="2501045" cy="1699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Simulate combinations of environmental forcing conditions to generate a plausible range of coastal hazards while preserving the complex interaction between contributing processes</a:t>
          </a:r>
        </a:p>
      </dsp:txBody>
      <dsp:txXfrm>
        <a:off x="11271" y="1314444"/>
        <a:ext cx="2501045" cy="1699990"/>
      </dsp:txXfrm>
    </dsp:sp>
    <dsp:sp modelId="{E3FB8DAE-F480-4539-8258-CC09876D6DE5}">
      <dsp:nvSpPr>
        <dsp:cNvPr id="0" name=""/>
        <dsp:cNvSpPr/>
      </dsp:nvSpPr>
      <dsp:spPr>
        <a:xfrm>
          <a:off x="3762840" y="85491"/>
          <a:ext cx="875365" cy="84796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E48E83-6F86-4685-ADC4-74CCAB07EB8E}">
      <dsp:nvSpPr>
        <dsp:cNvPr id="0" name=""/>
        <dsp:cNvSpPr/>
      </dsp:nvSpPr>
      <dsp:spPr>
        <a:xfrm>
          <a:off x="2950000" y="976976"/>
          <a:ext cx="2501045" cy="363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a:t>Water Quality Models</a:t>
          </a:r>
        </a:p>
      </dsp:txBody>
      <dsp:txXfrm>
        <a:off x="2950000" y="976976"/>
        <a:ext cx="2501045" cy="363411"/>
      </dsp:txXfrm>
    </dsp:sp>
    <dsp:sp modelId="{F9471C4C-78E5-4C52-9D26-127F6BA7861F}">
      <dsp:nvSpPr>
        <dsp:cNvPr id="0" name=""/>
        <dsp:cNvSpPr/>
      </dsp:nvSpPr>
      <dsp:spPr>
        <a:xfrm>
          <a:off x="3047991" y="1314444"/>
          <a:ext cx="2501045" cy="1699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Simulate watershed and riverine water quality and contaminant release from soils under saline conditions</a:t>
          </a:r>
        </a:p>
      </dsp:txBody>
      <dsp:txXfrm>
        <a:off x="3047991" y="1314444"/>
        <a:ext cx="2501045" cy="1699990"/>
      </dsp:txXfrm>
    </dsp:sp>
    <dsp:sp modelId="{1AD05771-5C16-445A-98BE-8418023086B7}">
      <dsp:nvSpPr>
        <dsp:cNvPr id="0" name=""/>
        <dsp:cNvSpPr/>
      </dsp:nvSpPr>
      <dsp:spPr>
        <a:xfrm>
          <a:off x="6701568" y="85491"/>
          <a:ext cx="875365" cy="84796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4B07FC-84D8-40DF-B88E-3124374868E6}">
      <dsp:nvSpPr>
        <dsp:cNvPr id="0" name=""/>
        <dsp:cNvSpPr/>
      </dsp:nvSpPr>
      <dsp:spPr>
        <a:xfrm>
          <a:off x="5888728" y="976976"/>
          <a:ext cx="2501045" cy="363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dirty="0"/>
            <a:t>Ecological Models</a:t>
          </a:r>
        </a:p>
      </dsp:txBody>
      <dsp:txXfrm>
        <a:off x="5888728" y="976976"/>
        <a:ext cx="2501045" cy="363411"/>
      </dsp:txXfrm>
    </dsp:sp>
    <dsp:sp modelId="{13A761CF-AB38-4D92-BD95-C57B2644DCC9}">
      <dsp:nvSpPr>
        <dsp:cNvPr id="0" name=""/>
        <dsp:cNvSpPr/>
      </dsp:nvSpPr>
      <dsp:spPr>
        <a:xfrm>
          <a:off x="5888728" y="1314444"/>
          <a:ext cx="2501045" cy="1699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Relate indicator species responses - e.g., growth and health to water balance components, soil conditions, surface and subsurface water quality - to environmental forcing</a:t>
          </a:r>
        </a:p>
      </dsp:txBody>
      <dsp:txXfrm>
        <a:off x="5888728" y="1314444"/>
        <a:ext cx="2501045" cy="1699990"/>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98DC83CF-CBA1-4CA4-A218-013F84D5C1E0}" type="datetimeFigureOut">
              <a:rPr lang="en-US" smtClean="0"/>
              <a:pPr/>
              <a:t>9/20/23</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58EBED83-63AD-4D7D-B366-219B3108BBCE}" type="slidenum">
              <a:rPr lang="en-US" smtClean="0"/>
              <a:pPr/>
              <a:t>‹#›</a:t>
            </a:fld>
            <a:endParaRPr lang="en-US" dirty="0"/>
          </a:p>
        </p:txBody>
      </p:sp>
    </p:spTree>
    <p:extLst>
      <p:ext uri="{BB962C8B-B14F-4D97-AF65-F5344CB8AC3E}">
        <p14:creationId xmlns:p14="http://schemas.microsoft.com/office/powerpoint/2010/main" val="92650918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jpg>
</file>

<file path=ppt/media/image31.png>
</file>

<file path=ppt/media/image4.png>
</file>

<file path=ppt/media/image5.pn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DCF3FD17-07B6-4A05-9F49-0DA43810269A}" type="datetimeFigureOut">
              <a:rPr lang="en-US" smtClean="0"/>
              <a:t>9/20/23</a:t>
            </a:fld>
            <a:endParaRPr lang="en-US" dirty="0"/>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E1145EF0-3FF8-4DE9-AC7B-E09EDC415D27}" type="slidenum">
              <a:rPr lang="en-US" smtClean="0"/>
              <a:t>‹#›</a:t>
            </a:fld>
            <a:endParaRPr lang="en-US" dirty="0"/>
          </a:p>
        </p:txBody>
      </p:sp>
    </p:spTree>
    <p:extLst>
      <p:ext uri="{BB962C8B-B14F-4D97-AF65-F5344CB8AC3E}">
        <p14:creationId xmlns:p14="http://schemas.microsoft.com/office/powerpoint/2010/main" val="2602230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14463" y="1162050"/>
            <a:ext cx="4181475"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A0A3C6-4E22-46FB-836F-CA2C48EC4DC1}"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699585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14463" y="1162050"/>
            <a:ext cx="4181475"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145EF0-3FF8-4DE9-AC7B-E09EDC415D27}" type="slidenum">
              <a:rPr lang="en-US" smtClean="0"/>
              <a:t>6</a:t>
            </a:fld>
            <a:endParaRPr lang="en-US" dirty="0"/>
          </a:p>
        </p:txBody>
      </p:sp>
    </p:spTree>
    <p:extLst>
      <p:ext uri="{BB962C8B-B14F-4D97-AF65-F5344CB8AC3E}">
        <p14:creationId xmlns:p14="http://schemas.microsoft.com/office/powerpoint/2010/main" val="2046175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E1145EF0-3FF8-4DE9-AC7B-E09EDC415D27}" type="slidenum">
              <a:rPr lang="en-US" smtClean="0"/>
              <a:t>11</a:t>
            </a:fld>
            <a:endParaRPr lang="en-US" dirty="0"/>
          </a:p>
        </p:txBody>
      </p:sp>
    </p:spTree>
    <p:extLst>
      <p:ext uri="{BB962C8B-B14F-4D97-AF65-F5344CB8AC3E}">
        <p14:creationId xmlns:p14="http://schemas.microsoft.com/office/powerpoint/2010/main" val="2264103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3"/>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6"/>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6"/>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19" name="Picture 18"/>
          <p:cNvPicPr>
            <a:picLocks noChangeAspect="1"/>
          </p:cNvPicPr>
          <p:nvPr userDrawn="1"/>
        </p:nvPicPr>
        <p:blipFill rotWithShape="1">
          <a:blip r:embed="rId2" cstate="email">
            <a:extLst>
              <a:ext uri="{28A0092B-C50C-407E-A947-70E740481C1C}">
                <a14:useLocalDpi xmlns:a14="http://schemas.microsoft.com/office/drawing/2010/main"/>
              </a:ext>
            </a:extLst>
          </a:blip>
          <a:srcRect l="819" r="34426" b="1536"/>
          <a:stretch/>
        </p:blipFill>
        <p:spPr>
          <a:xfrm>
            <a:off x="3124200" y="1600200"/>
            <a:ext cx="6019800" cy="5257800"/>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144000" cy="6858000"/>
          </a:xfrm>
          <a:prstGeom prst="rect">
            <a:avLst/>
          </a:prstGeom>
        </p:spPr>
      </p:pic>
      <p:sp>
        <p:nvSpPr>
          <p:cNvPr id="5" name="Title 1"/>
          <p:cNvSpPr>
            <a:spLocks noGrp="1"/>
          </p:cNvSpPr>
          <p:nvPr>
            <p:ph type="ctrTitle" hasCustomPrompt="1"/>
          </p:nvPr>
        </p:nvSpPr>
        <p:spPr>
          <a:xfrm>
            <a:off x="152400" y="1219200"/>
            <a:ext cx="6324600" cy="762000"/>
          </a:xfrm>
          <a:prstGeom prst="rect">
            <a:avLst/>
          </a:prstGeom>
        </p:spPr>
        <p:txBody>
          <a:bodyPr/>
          <a:lstStyle>
            <a:lvl1pPr algn="l">
              <a:defRPr kumimoji="0" lang="en-US" sz="3200" b="1" i="0" u="none" strike="noStrike" kern="0" cap="none" spc="0" normalizeH="0" baseline="0" noProof="0" dirty="0">
                <a:ln>
                  <a:noFill/>
                </a:ln>
                <a:solidFill>
                  <a:srgbClr val="033C61"/>
                </a:solidFill>
                <a:effectLst/>
                <a:uLnTx/>
                <a:uFillTx/>
                <a:latin typeface="+mj-lt"/>
                <a:ea typeface="+mj-ea"/>
                <a:cs typeface="+mj-cs"/>
              </a:defRPr>
            </a:lvl1pPr>
          </a:lstStyle>
          <a:p>
            <a:r>
              <a:rPr lang="en-US" dirty="0"/>
              <a:t>Presentation title</a:t>
            </a:r>
          </a:p>
        </p:txBody>
      </p:sp>
      <p:sp>
        <p:nvSpPr>
          <p:cNvPr id="6" name="Text Placeholder 9"/>
          <p:cNvSpPr>
            <a:spLocks noGrp="1"/>
          </p:cNvSpPr>
          <p:nvPr>
            <p:ph type="body" sz="quarter" idx="11" hasCustomPrompt="1"/>
          </p:nvPr>
        </p:nvSpPr>
        <p:spPr>
          <a:xfrm>
            <a:off x="152400" y="2667000"/>
            <a:ext cx="3352800" cy="381000"/>
          </a:xfrm>
          <a:prstGeom prst="rect">
            <a:avLst/>
          </a:prstGeom>
        </p:spPr>
        <p:txBody>
          <a:bodyPr/>
          <a:lstStyle>
            <a:lvl1pPr marL="0" indent="0" algn="l" rtl="0" fontAlgn="base">
              <a:lnSpc>
                <a:spcPct val="100000"/>
              </a:lnSpc>
              <a:spcBef>
                <a:spcPts val="0"/>
              </a:spcBef>
              <a:spcAft>
                <a:spcPts val="0"/>
              </a:spcAft>
              <a:buNone/>
              <a:defRPr lang="en-US" sz="1600" b="1" kern="1200" baseline="0" dirty="0" smtClean="0">
                <a:solidFill>
                  <a:srgbClr val="033C61"/>
                </a:solidFill>
                <a:latin typeface="Arial" charset="0"/>
                <a:ea typeface="+mn-ea"/>
                <a:cs typeface="+mn-cs"/>
              </a:defRPr>
            </a:lvl1pPr>
            <a:lvl2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2pPr>
            <a:lvl3pPr marL="0" indent="0" algn="l" rtl="0" fontAlgn="base">
              <a:spcBef>
                <a:spcPct val="50000"/>
              </a:spcBef>
              <a:spcAft>
                <a:spcPct val="0"/>
              </a:spcAft>
              <a:buNone/>
              <a:defRPr lang="en-US" sz="1400" b="0" kern="1200" baseline="0" dirty="0" smtClean="0">
                <a:solidFill>
                  <a:srgbClr val="033C61"/>
                </a:solidFill>
                <a:latin typeface="Arial" charset="0"/>
                <a:ea typeface="+mn-ea"/>
                <a:cs typeface="+mn-cs"/>
              </a:defRPr>
            </a:lvl3pPr>
            <a:lvl4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4pPr>
            <a:lvl5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5pPr>
          </a:lstStyle>
          <a:p>
            <a:pPr lvl="0"/>
            <a:r>
              <a:rPr lang="en-US" dirty="0"/>
              <a:t>Presenter Name</a:t>
            </a:r>
          </a:p>
        </p:txBody>
      </p:sp>
      <p:sp>
        <p:nvSpPr>
          <p:cNvPr id="7" name="Text Placeholder 12"/>
          <p:cNvSpPr>
            <a:spLocks noGrp="1"/>
          </p:cNvSpPr>
          <p:nvPr>
            <p:ph type="body" sz="quarter" idx="12" hasCustomPrompt="1"/>
          </p:nvPr>
        </p:nvSpPr>
        <p:spPr>
          <a:xfrm>
            <a:off x="152400" y="3048000"/>
            <a:ext cx="3352800" cy="1295400"/>
          </a:xfrm>
          <a:prstGeom prst="rect">
            <a:avLst/>
          </a:prstGeom>
        </p:spPr>
        <p:txBody>
          <a:bodyPr/>
          <a:lstStyle>
            <a:lvl1pPr marL="0" indent="0">
              <a:lnSpc>
                <a:spcPct val="150000"/>
              </a:lnSpc>
              <a:buNone/>
              <a:tabLst/>
              <a:defRPr lang="en-US" sz="1400" b="0" kern="1200" baseline="0" dirty="0" smtClean="0">
                <a:solidFill>
                  <a:srgbClr val="033C61"/>
                </a:solidFill>
                <a:latin typeface="Arial" charset="0"/>
                <a:ea typeface="+mn-ea"/>
                <a:cs typeface="+mn-cs"/>
              </a:defRPr>
            </a:lvl1pPr>
          </a:lstStyle>
          <a:p>
            <a:pPr lvl="0"/>
            <a:r>
              <a:rPr lang="en-US" dirty="0"/>
              <a:t>Presenter Title</a:t>
            </a:r>
            <a:br>
              <a:rPr lang="en-US" dirty="0"/>
            </a:br>
            <a:r>
              <a:rPr lang="en-US" dirty="0"/>
              <a:t>ERDC Lab or Office</a:t>
            </a:r>
            <a:br>
              <a:rPr lang="en-US" dirty="0"/>
            </a:br>
            <a:r>
              <a:rPr lang="en-US" dirty="0"/>
              <a:t>Date of Presentation</a:t>
            </a:r>
          </a:p>
        </p:txBody>
      </p:sp>
      <p:pic>
        <p:nvPicPr>
          <p:cNvPr id="14" name="Picture 13" descr="USACE_logo-w-nam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143000" y="5943608"/>
            <a:ext cx="897570" cy="717595"/>
          </a:xfrm>
          <a:prstGeom prst="rect">
            <a:avLst/>
          </a:prstGeom>
        </p:spPr>
      </p:pic>
      <p:pic>
        <p:nvPicPr>
          <p:cNvPr id="16" name="Picture 15" descr="ARMY logo.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52400" y="5943600"/>
            <a:ext cx="762000" cy="76200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457206" y="3200408"/>
            <a:ext cx="6858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457200" y="1924064"/>
            <a:ext cx="6858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a:xfrm>
            <a:off x="7956883" y="6614485"/>
            <a:ext cx="1088486" cy="365125"/>
          </a:xfrm>
        </p:spPr>
        <p:txBody>
          <a:bodyPr/>
          <a:lstStyle>
            <a:lvl1pPr>
              <a:defRPr>
                <a:solidFill>
                  <a:schemeClr val="tx1">
                    <a:lumMod val="85000"/>
                    <a:lumOff val="15000"/>
                  </a:schemeClr>
                </a:solidFill>
              </a:defRPr>
            </a:lvl1pPr>
          </a:lstStyle>
          <a:p>
            <a:fld id="{0D0E9D3B-CB56-40AE-B0A9-8DA5E1AEFDB7}" type="slidenum">
              <a:rPr lang="en-US" smtClean="0">
                <a:solidFill>
                  <a:srgbClr val="000000">
                    <a:lumMod val="85000"/>
                    <a:lumOff val="15000"/>
                  </a:srgbClr>
                </a:solidFill>
              </a:rPr>
              <a:pPr/>
              <a:t>‹#›</a:t>
            </a:fld>
            <a:endParaRPr lang="en-US" dirty="0">
              <a:solidFill>
                <a:srgbClr val="000000">
                  <a:lumMod val="85000"/>
                  <a:lumOff val="15000"/>
                </a:srgbClr>
              </a:solidFill>
            </a:endParaRPr>
          </a:p>
        </p:txBody>
      </p:sp>
      <p:sp>
        <p:nvSpPr>
          <p:cNvPr id="7" name="Text Placeholder 6"/>
          <p:cNvSpPr>
            <a:spLocks noGrp="1"/>
          </p:cNvSpPr>
          <p:nvPr>
            <p:ph type="body" sz="quarter" idx="13" hasCustomPrompt="1"/>
          </p:nvPr>
        </p:nvSpPr>
        <p:spPr>
          <a:xfrm>
            <a:off x="5" y="107007"/>
            <a:ext cx="9143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9144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3324274276"/>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51"/>
            <a:ext cx="8382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304800" y="1225550"/>
            <a:ext cx="8382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dirty="0"/>
          </a:p>
        </p:txBody>
      </p:sp>
    </p:spTree>
    <p:extLst>
      <p:ext uri="{BB962C8B-B14F-4D97-AF65-F5344CB8AC3E}">
        <p14:creationId xmlns:p14="http://schemas.microsoft.com/office/powerpoint/2010/main" val="11765055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38"/>
            <a:ext cx="8382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304802" y="5834379"/>
            <a:ext cx="6353175"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dirty="0"/>
          </a:p>
        </p:txBody>
      </p:sp>
      <p:sp>
        <p:nvSpPr>
          <p:cNvPr id="3" name="Picture Placeholder 2"/>
          <p:cNvSpPr>
            <a:spLocks noGrp="1"/>
          </p:cNvSpPr>
          <p:nvPr>
            <p:ph type="pic" sz="quarter" idx="12"/>
          </p:nvPr>
        </p:nvSpPr>
        <p:spPr>
          <a:xfrm>
            <a:off x="304800" y="942975"/>
            <a:ext cx="8382000" cy="4761228"/>
          </a:xfrm>
        </p:spPr>
        <p:txBody>
          <a:bodyPr/>
          <a:lstStyle/>
          <a:p>
            <a:endParaRPr lang="en-US" dirty="0"/>
          </a:p>
        </p:txBody>
      </p:sp>
    </p:spTree>
    <p:extLst>
      <p:ext uri="{BB962C8B-B14F-4D97-AF65-F5344CB8AC3E}">
        <p14:creationId xmlns:p14="http://schemas.microsoft.com/office/powerpoint/2010/main" val="616812756"/>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hort Title - No Conten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38"/>
            <a:ext cx="8382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dirty="0"/>
          </a:p>
        </p:txBody>
      </p:sp>
    </p:spTree>
    <p:extLst>
      <p:ext uri="{BB962C8B-B14F-4D97-AF65-F5344CB8AC3E}">
        <p14:creationId xmlns:p14="http://schemas.microsoft.com/office/powerpoint/2010/main" val="654434447"/>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51"/>
            <a:ext cx="8382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304800" y="1225550"/>
            <a:ext cx="41148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572000" y="1225550"/>
            <a:ext cx="41148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dirty="0"/>
          </a:p>
        </p:txBody>
      </p:sp>
    </p:spTree>
    <p:extLst>
      <p:ext uri="{BB962C8B-B14F-4D97-AF65-F5344CB8AC3E}">
        <p14:creationId xmlns:p14="http://schemas.microsoft.com/office/powerpoint/2010/main" val="8960538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51"/>
            <a:ext cx="8382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4572000" y="1230511"/>
            <a:ext cx="41148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304800" y="1230525"/>
            <a:ext cx="41148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304800" y="1981200"/>
            <a:ext cx="41148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572000" y="1981200"/>
            <a:ext cx="41148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dirty="0"/>
          </a:p>
        </p:txBody>
      </p:sp>
    </p:spTree>
    <p:extLst>
      <p:ext uri="{BB962C8B-B14F-4D97-AF65-F5344CB8AC3E}">
        <p14:creationId xmlns:p14="http://schemas.microsoft.com/office/powerpoint/2010/main" val="3974041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304800" y="274651"/>
            <a:ext cx="8382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304800" y="1225550"/>
            <a:ext cx="41148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572000" y="1225550"/>
            <a:ext cx="41148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dirty="0"/>
          </a:p>
        </p:txBody>
      </p:sp>
      <p:sp>
        <p:nvSpPr>
          <p:cNvPr id="6" name="Content Placeholder 2"/>
          <p:cNvSpPr>
            <a:spLocks noGrp="1"/>
          </p:cNvSpPr>
          <p:nvPr>
            <p:ph sz="quarter" idx="18"/>
          </p:nvPr>
        </p:nvSpPr>
        <p:spPr>
          <a:xfrm>
            <a:off x="304800" y="3597275"/>
            <a:ext cx="41148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4572000" y="3597275"/>
            <a:ext cx="41148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304800" y="3549650"/>
            <a:ext cx="8382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4492895"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56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8"/>
            <a:ext cx="2133600" cy="365125"/>
          </a:xfrm>
          <a:prstGeom prst="rect">
            <a:avLst/>
          </a:prstGeom>
        </p:spPr>
        <p:txBody>
          <a:bodyPr/>
          <a:lstStyle/>
          <a:p>
            <a:endParaRPr lang="en-US" dirty="0"/>
          </a:p>
        </p:txBody>
      </p:sp>
      <p:sp>
        <p:nvSpPr>
          <p:cNvPr id="6" name="Footer Placeholder 5"/>
          <p:cNvSpPr>
            <a:spLocks noGrp="1"/>
          </p:cNvSpPr>
          <p:nvPr>
            <p:ph type="ftr" sz="quarter" idx="11"/>
          </p:nvPr>
        </p:nvSpPr>
        <p:spPr>
          <a:xfrm>
            <a:off x="3124200" y="6356358"/>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34927855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8"/>
            <a:ext cx="2133600" cy="365125"/>
          </a:xfrm>
          <a:prstGeom prst="rect">
            <a:avLst/>
          </a:prstGeom>
        </p:spPr>
        <p:txBody>
          <a:bodyPr/>
          <a:lstStyle/>
          <a:p>
            <a:endParaRPr lang="en-US" dirty="0"/>
          </a:p>
        </p:txBody>
      </p:sp>
      <p:sp>
        <p:nvSpPr>
          <p:cNvPr id="5" name="Footer Placeholder 4"/>
          <p:cNvSpPr>
            <a:spLocks noGrp="1"/>
          </p:cNvSpPr>
          <p:nvPr>
            <p:ph type="ftr" sz="quarter" idx="11"/>
          </p:nvPr>
        </p:nvSpPr>
        <p:spPr>
          <a:xfrm>
            <a:off x="3124200" y="6356358"/>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7875298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9F4BCFDD-17CA-42F5-B728-A7EBB78415AC}" type="datetimeFigureOut">
              <a:rPr lang="en-US" smtClean="0"/>
              <a:t>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3567550409"/>
      </p:ext>
    </p:extLst>
  </p:cSld>
  <p:clrMapOvr>
    <a:masterClrMapping/>
  </p:clrMapOvr>
  <p:hf hdr="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9720392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7"/>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72"/>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4BCFDD-17CA-42F5-B728-A7EBB78415AC}" type="datetimeFigureOut">
              <a:rPr lang="en-US" smtClean="0"/>
              <a:t>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1575626974"/>
      </p:ext>
    </p:extLst>
  </p:cSld>
  <p:clrMapOvr>
    <a:masterClrMapping/>
  </p:clrMapOvr>
  <p:hf hdr="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2985303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9"/>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2"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2"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F4BCFDD-17CA-42F5-B728-A7EBB78415AC}" type="datetimeFigureOut">
              <a:rPr lang="en-US" smtClean="0"/>
              <a:t>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408466150"/>
      </p:ext>
    </p:extLst>
  </p:cSld>
  <p:clrMapOvr>
    <a:masterClrMapping/>
  </p:clrMapOvr>
  <p:hf hdr="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F4BCFDD-17CA-42F5-B728-A7EBB78415AC}" type="datetimeFigureOut">
              <a:rPr lang="en-US" smtClean="0"/>
              <a:t>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1318621081"/>
      </p:ext>
    </p:extLst>
  </p:cSld>
  <p:clrMapOvr>
    <a:masterClrMapping/>
  </p:clrMapOvr>
  <p:hf hdr="0"/>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4BCFDD-17CA-42F5-B728-A7EBB78415AC}" type="datetimeFigureOut">
              <a:rPr lang="en-US" smtClean="0"/>
              <a:t>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3712084650"/>
      </p:ext>
    </p:extLst>
  </p:cSld>
  <p:clrMapOvr>
    <a:masterClrMapping/>
  </p:clrMapOvr>
  <p:hf hdr="0"/>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34"/>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4BCFDD-17CA-42F5-B728-A7EBB78415AC}" type="datetimeFigureOut">
              <a:rPr lang="en-US" smtClean="0"/>
              <a:t>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556822491"/>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8"/>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34"/>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4BCFDD-17CA-42F5-B728-A7EBB78415AC}" type="datetimeFigureOut">
              <a:rPr lang="en-US" smtClean="0"/>
              <a:t>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437252909"/>
      </p:ext>
    </p:extLst>
  </p:cSld>
  <p:clrMapOvr>
    <a:masterClrMapping/>
  </p:clrMapOvr>
  <p:hf hdr="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4BCFDD-17CA-42F5-B728-A7EBB78415AC}" type="datetimeFigureOut">
              <a:rPr lang="en-US" smtClean="0"/>
              <a:t>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1124675327"/>
      </p:ext>
    </p:extLst>
  </p:cSld>
  <p:clrMapOvr>
    <a:masterClrMapping/>
  </p:clrMapOvr>
  <p:hf hdr="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2"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4BCFDD-17CA-42F5-B728-A7EBB78415AC}" type="datetimeFigureOut">
              <a:rPr lang="en-US" smtClean="0"/>
              <a:t>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524614622"/>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8"/>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theme" Target="../theme/theme2.xml"/><Relationship Id="rId1" Type="http://schemas.openxmlformats.org/officeDocument/2006/relationships/slideLayout" Target="../slideLayouts/slideLayout13.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image" Target="../media/image11.png"/><Relationship Id="rId5" Type="http://schemas.openxmlformats.org/officeDocument/2006/relationships/slideLayout" Target="../slideLayouts/slideLayout18.xml"/><Relationship Id="rId10" Type="http://schemas.openxmlformats.org/officeDocument/2006/relationships/image" Target="../media/image10.png"/><Relationship Id="rId4" Type="http://schemas.openxmlformats.org/officeDocument/2006/relationships/slideLayout" Target="../slideLayouts/slideLayout17.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image" Target="../media/image10.png"/><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theme" Target="../theme/theme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8"/>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124200" y="6356358"/>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8"/>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DEAFAA-A90C-4D31-9752-2ED09D97C63A}"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61"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 name="Slide Number Placeholder 5"/>
          <p:cNvSpPr>
            <a:spLocks noGrp="1"/>
          </p:cNvSpPr>
          <p:nvPr userDrawn="1">
            <p:ph type="sldNum" sz="quarter" idx="4"/>
          </p:nvPr>
        </p:nvSpPr>
        <p:spPr>
          <a:xfrm>
            <a:off x="7956883" y="6617514"/>
            <a:ext cx="1088486" cy="365125"/>
          </a:xfrm>
          <a:prstGeom prst="rect">
            <a:avLst/>
          </a:prstGeom>
          <a:ln w="57150">
            <a:noFill/>
          </a:ln>
        </p:spPr>
        <p:txBody>
          <a:bodyPr/>
          <a:lstStyle>
            <a:lvl1pPr algn="r">
              <a:defRPr sz="750">
                <a:solidFill>
                  <a:schemeClr val="tx1">
                    <a:lumMod val="85000"/>
                    <a:lumOff val="15000"/>
                  </a:schemeClr>
                </a:solidFill>
                <a:effectLst>
                  <a:outerShdw blurRad="38100" dist="38100" dir="2700000" algn="tl">
                    <a:srgbClr val="000000">
                      <a:alpha val="43137"/>
                    </a:srgbClr>
                  </a:outerShdw>
                </a:effectLst>
              </a:defRPr>
            </a:lvl1pPr>
          </a:lstStyle>
          <a:p>
            <a:fld id="{0D0E9D3B-CB56-40AE-B0A9-8DA5E1AEFDB7}" type="slidenum">
              <a:rPr lang="en-US" smtClean="0">
                <a:solidFill>
                  <a:srgbClr val="000000">
                    <a:lumMod val="85000"/>
                    <a:lumOff val="15000"/>
                  </a:srgbClr>
                </a:solidFill>
                <a:latin typeface="Arial" pitchFamily="34" charset="0"/>
                <a:ea typeface="ＭＳ Ｐゴシック" pitchFamily="34" charset="-128"/>
              </a:rPr>
              <a:pPr/>
              <a:t>‹#›</a:t>
            </a:fld>
            <a:endParaRPr lang="en-US" dirty="0">
              <a:solidFill>
                <a:srgbClr val="000000">
                  <a:lumMod val="85000"/>
                  <a:lumOff val="15000"/>
                </a:srgbClr>
              </a:solidFill>
              <a:latin typeface="Arial" pitchFamily="34" charset="0"/>
              <a:ea typeface="ＭＳ Ｐゴシック" pitchFamily="34" charset="-128"/>
            </a:endParaRPr>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92" y="6362388"/>
            <a:ext cx="7429207" cy="114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3436479" y="6442295"/>
            <a:ext cx="5567680" cy="246221"/>
          </a:xfrm>
          <a:prstGeom prst="rect">
            <a:avLst/>
          </a:prstGeom>
          <a:noFill/>
        </p:spPr>
        <p:txBody>
          <a:bodyPr wrap="square" rtlCol="0">
            <a:spAutoFit/>
          </a:bodyPr>
          <a:lstStyle/>
          <a:p>
            <a:pPr algn="r"/>
            <a:r>
              <a:rPr lang="en-US" sz="1000" i="1" dirty="0">
                <a:solidFill>
                  <a:prstClr val="black"/>
                </a:solidFill>
                <a:latin typeface="Arial" pitchFamily="34" charset="0"/>
                <a:ea typeface="ＭＳ Ｐゴシック" pitchFamily="34" charset="-128"/>
              </a:rPr>
              <a:t>DISCOVER  |  DEVELOP  |  DELIVER</a:t>
            </a:r>
          </a:p>
        </p:txBody>
      </p:sp>
      <p:sp>
        <p:nvSpPr>
          <p:cNvPr id="41" name="Title Placeholder 17"/>
          <p:cNvSpPr>
            <a:spLocks noGrp="1"/>
          </p:cNvSpPr>
          <p:nvPr userDrawn="1">
            <p:ph type="title"/>
          </p:nvPr>
        </p:nvSpPr>
        <p:spPr>
          <a:xfrm>
            <a:off x="490538" y="1757060"/>
            <a:ext cx="5598507" cy="1273816"/>
          </a:xfrm>
          <a:prstGeom prst="rect">
            <a:avLst/>
          </a:prstGeom>
        </p:spPr>
        <p:txBody>
          <a:bodyPr vert="horz" lIns="91440" tIns="45720" rIns="91440" bIns="45720" rtlCol="0" anchor="t">
            <a:normAutofit/>
          </a:bodyPr>
          <a:lstStyle/>
          <a:p>
            <a:r>
              <a:rPr lang="en-US" dirty="0"/>
              <a:t>Click to edit Master title style</a:t>
            </a:r>
          </a:p>
        </p:txBody>
      </p:sp>
      <p:sp>
        <p:nvSpPr>
          <p:cNvPr id="16" name="Text Placeholder 15"/>
          <p:cNvSpPr>
            <a:spLocks noGrp="1"/>
          </p:cNvSpPr>
          <p:nvPr userDrawn="1">
            <p:ph type="body" idx="1"/>
          </p:nvPr>
        </p:nvSpPr>
        <p:spPr>
          <a:xfrm>
            <a:off x="490538" y="3021384"/>
            <a:ext cx="7886700" cy="1544478"/>
          </a:xfrm>
          <a:prstGeom prst="rect">
            <a:avLst/>
          </a:prstGeom>
        </p:spPr>
        <p:txBody>
          <a:bodyPr vert="horz" lIns="91440" tIns="45720" rIns="91440" bIns="45720" rtlCol="0">
            <a:normAutofit/>
          </a:bodyPr>
          <a:lstStyle/>
          <a:p>
            <a:pPr lvl="0"/>
            <a:r>
              <a:rPr lang="en-US" dirty="0"/>
              <a:t>Click to edit Master text styles</a:t>
            </a:r>
          </a:p>
        </p:txBody>
      </p:sp>
      <p:pic>
        <p:nvPicPr>
          <p:cNvPr id="3" name="Picture 2"/>
          <p:cNvPicPr>
            <a:picLocks noChangeAspect="1"/>
          </p:cNvPicPr>
          <p:nvPr userDrawn="1"/>
        </p:nvPicPr>
        <p:blipFill rotWithShape="1">
          <a:blip r:embed="rId3">
            <a:extLst>
              <a:ext uri="{28A0092B-C50C-407E-A947-70E740481C1C}">
                <a14:useLocalDpi xmlns:a14="http://schemas.microsoft.com/office/drawing/2010/main"/>
              </a:ext>
            </a:extLst>
          </a:blip>
          <a:srcRect/>
          <a:stretch/>
        </p:blipFill>
        <p:spPr>
          <a:xfrm>
            <a:off x="6716892" y="5707380"/>
            <a:ext cx="2351314" cy="617220"/>
          </a:xfrm>
          <a:prstGeom prst="rect">
            <a:avLst/>
          </a:prstGeom>
          <a:solidFill>
            <a:srgbClr val="B0B0B0"/>
          </a:solidFill>
        </p:spPr>
      </p:pic>
      <p:pic>
        <p:nvPicPr>
          <p:cNvPr id="21" name="Picture 2" descr="The Portsmouth Naval Shipyard in Maine is one of several military sites at risk from sea level rise, at new report warns. Credit: U.S. Navy">
            <a:extLst>
              <a:ext uri="{FF2B5EF4-FFF2-40B4-BE49-F238E27FC236}">
                <a16:creationId xmlns:a16="http://schemas.microsoft.com/office/drawing/2014/main" id="{19F5A42E-E463-684F-8A1B-6262129D7484}"/>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5090655" y="304800"/>
            <a:ext cx="3557728" cy="233024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A picture containing outdoor, grass, standing, water&#10;&#10;Description automatically generated">
            <a:extLst>
              <a:ext uri="{FF2B5EF4-FFF2-40B4-BE49-F238E27FC236}">
                <a16:creationId xmlns:a16="http://schemas.microsoft.com/office/drawing/2014/main" id="{9EDC1C19-0803-A348-8502-690C268F674D}"/>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257800" y="2972562"/>
            <a:ext cx="3429076" cy="3055478"/>
          </a:xfrm>
          <a:prstGeom prst="rect">
            <a:avLst/>
          </a:prstGeom>
        </p:spPr>
      </p:pic>
      <p:pic>
        <p:nvPicPr>
          <p:cNvPr id="24" name="Picture 23">
            <a:extLst>
              <a:ext uri="{FF2B5EF4-FFF2-40B4-BE49-F238E27FC236}">
                <a16:creationId xmlns:a16="http://schemas.microsoft.com/office/drawing/2014/main" id="{E0D394AD-9339-174D-8232-D6641B95C25E}"/>
              </a:ext>
            </a:extLst>
          </p:cNvPr>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5469653" y="2209801"/>
            <a:ext cx="3178731" cy="1752600"/>
          </a:xfrm>
          <a:prstGeom prst="rect">
            <a:avLst/>
          </a:prstGeom>
          <a:ln w="38100">
            <a:solidFill>
              <a:schemeClr val="bg1">
                <a:alpha val="50000"/>
              </a:schemeClr>
            </a:solidFill>
          </a:ln>
        </p:spPr>
      </p:pic>
      <p:pic>
        <p:nvPicPr>
          <p:cNvPr id="8" name="Picture 7"/>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2" y="284"/>
            <a:ext cx="9144379" cy="6858000"/>
          </a:xfrm>
          <a:prstGeom prst="rect">
            <a:avLst/>
          </a:prstGeom>
        </p:spPr>
      </p:pic>
    </p:spTree>
    <p:extLst>
      <p:ext uri="{BB962C8B-B14F-4D97-AF65-F5344CB8AC3E}">
        <p14:creationId xmlns:p14="http://schemas.microsoft.com/office/powerpoint/2010/main" val="2742346070"/>
      </p:ext>
    </p:extLst>
  </p:cSld>
  <p:clrMap bg1="lt1" tx1="dk1" bg2="lt2" tx2="dk2" accent1="accent1" accent2="accent2" accent3="accent3" accent4="accent4" accent5="accent5" accent6="accent6" hlink="hlink" folHlink="folHlink"/>
  <p:sldLayoutIdLst>
    <p:sldLayoutId id="2147483683" r:id="rId1"/>
  </p:sldLayoutIdLst>
  <p:hf hdr="0" dt="0"/>
  <p:txStyles>
    <p:titleStyle>
      <a:lvl1pPr algn="l" defTabSz="685800" rtl="0" eaLnBrk="1" latinLnBrk="0" hangingPunct="1">
        <a:lnSpc>
          <a:spcPct val="100000"/>
        </a:lnSpc>
        <a:spcBef>
          <a:spcPct val="0"/>
        </a:spcBef>
        <a:buNone/>
        <a:tabLst>
          <a:tab pos="860425" algn="l"/>
        </a:tabLst>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 userDrawn="1">
          <p15:clr>
            <a:srgbClr val="5ACBF0"/>
          </p15:clr>
        </p15:guide>
        <p15:guide id="2" pos="4608"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10" cstate="email">
            <a:clrChange>
              <a:clrFrom>
                <a:srgbClr val="000000">
                  <a:alpha val="0"/>
                </a:srgbClr>
              </a:clrFrom>
              <a:clrTo>
                <a:srgbClr val="000000">
                  <a:alpha val="0"/>
                </a:srgbClr>
              </a:clrTo>
            </a:clrChange>
            <a:lum bright="70000" contrast="-70000"/>
            <a:extLst>
              <a:ext uri="{28A0092B-C50C-407E-A947-70E740481C1C}">
                <a14:useLocalDpi xmlns:a14="http://schemas.microsoft.com/office/drawing/2010/main"/>
              </a:ext>
            </a:extLst>
          </a:blip>
          <a:stretch>
            <a:fillRect/>
          </a:stretch>
        </p:blipFill>
        <p:spPr>
          <a:xfrm>
            <a:off x="0" y="0"/>
            <a:ext cx="9144000" cy="6858000"/>
          </a:xfrm>
          <a:prstGeom prst="rect">
            <a:avLst/>
          </a:prstGeom>
        </p:spPr>
      </p:pic>
      <p:sp>
        <p:nvSpPr>
          <p:cNvPr id="11" name="Rounded Rectangle 10"/>
          <p:cNvSpPr/>
          <p:nvPr userDrawn="1"/>
        </p:nvSpPr>
        <p:spPr>
          <a:xfrm>
            <a:off x="137162" y="217309"/>
            <a:ext cx="8841105" cy="6351139"/>
          </a:xfrm>
          <a:prstGeom prst="roundRect">
            <a:avLst>
              <a:gd name="adj" fmla="val 2258"/>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4099" name="Title Placeholder 1"/>
          <p:cNvSpPr>
            <a:spLocks noGrp="1"/>
          </p:cNvSpPr>
          <p:nvPr>
            <p:ph type="title"/>
          </p:nvPr>
        </p:nvSpPr>
        <p:spPr bwMode="auto">
          <a:xfrm>
            <a:off x="304800" y="274638"/>
            <a:ext cx="8382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304800" y="1233932"/>
            <a:ext cx="8382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90286" y="6490263"/>
            <a:ext cx="727075"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pic>
        <p:nvPicPr>
          <p:cNvPr id="1033" name="Picture 6"/>
          <p:cNvPicPr>
            <a:picLocks noChangeAspect="1"/>
          </p:cNvPicPr>
          <p:nvPr/>
        </p:nvPicPr>
        <p:blipFill>
          <a:blip r:embed="rId11"/>
          <a:srcRect/>
          <a:stretch>
            <a:fillRect/>
          </a:stretch>
        </p:blipFill>
        <p:spPr bwMode="auto">
          <a:xfrm>
            <a:off x="4559300" y="3416314"/>
            <a:ext cx="19050" cy="3175"/>
          </a:xfrm>
          <a:prstGeom prst="rect">
            <a:avLst/>
          </a:prstGeom>
          <a:noFill/>
          <a:ln w="9525">
            <a:noFill/>
            <a:miter lim="800000"/>
            <a:headEnd/>
            <a:tailEnd/>
          </a:ln>
        </p:spPr>
      </p:pic>
      <p:cxnSp>
        <p:nvCxnSpPr>
          <p:cNvPr id="4" name="Straight Connector 3"/>
          <p:cNvCxnSpPr/>
          <p:nvPr userDrawn="1"/>
        </p:nvCxnSpPr>
        <p:spPr>
          <a:xfrm>
            <a:off x="304800" y="6309360"/>
            <a:ext cx="85191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309989" y="6286509"/>
            <a:ext cx="8513973" cy="307777"/>
          </a:xfrm>
          <a:prstGeom prst="rect">
            <a:avLst/>
          </a:prstGeom>
          <a:noFill/>
        </p:spPr>
        <p:txBody>
          <a:bodyPr wrap="square" rtlCol="0">
            <a:spAutoFit/>
          </a:bodyPr>
          <a:lstStyle/>
          <a:p>
            <a:pPr algn="ctr"/>
            <a:r>
              <a:rPr lang="en-US" sz="1400" dirty="0">
                <a:solidFill>
                  <a:prstClr val="black"/>
                </a:solidFill>
                <a:latin typeface="Arial" pitchFamily="34" charset="0"/>
                <a:ea typeface="ＭＳ Ｐゴシック" pitchFamily="34" charset="-128"/>
              </a:rPr>
              <a:t>US Army Corps of Engineers  </a:t>
            </a:r>
            <a:r>
              <a:rPr lang="en-US" sz="1400" dirty="0">
                <a:solidFill>
                  <a:prstClr val="black"/>
                </a:solidFill>
                <a:latin typeface="Arial" pitchFamily="34" charset="0"/>
                <a:ea typeface="ＭＳ Ｐゴシック" pitchFamily="34" charset="-128"/>
                <a:sym typeface="Symbol" panose="05050102010706020507" pitchFamily="18" charset="2"/>
              </a:rPr>
              <a:t></a:t>
            </a:r>
            <a:r>
              <a:rPr lang="en-US" sz="1400" dirty="0">
                <a:solidFill>
                  <a:prstClr val="black"/>
                </a:solidFill>
                <a:latin typeface="Arial" pitchFamily="34" charset="0"/>
                <a:ea typeface="ＭＳ Ｐゴシック" pitchFamily="34" charset="-128"/>
              </a:rPr>
              <a:t>   Engineer Research and Development Center</a:t>
            </a:r>
          </a:p>
        </p:txBody>
      </p:sp>
      <p:sp>
        <p:nvSpPr>
          <p:cNvPr id="8" name="TextBox 7"/>
          <p:cNvSpPr txBox="1"/>
          <p:nvPr userDrawn="1"/>
        </p:nvSpPr>
        <p:spPr>
          <a:xfrm>
            <a:off x="0" y="0"/>
            <a:ext cx="9144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
        <p:nvSpPr>
          <p:cNvPr id="18" name="TextBox 17"/>
          <p:cNvSpPr txBox="1"/>
          <p:nvPr userDrawn="1"/>
        </p:nvSpPr>
        <p:spPr>
          <a:xfrm>
            <a:off x="-5080" y="6583547"/>
            <a:ext cx="9144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Tree>
    <p:extLst>
      <p:ext uri="{BB962C8B-B14F-4D97-AF65-F5344CB8AC3E}">
        <p14:creationId xmlns:p14="http://schemas.microsoft.com/office/powerpoint/2010/main" val="50667736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5ACBF0"/>
          </p15:clr>
        </p15:guide>
        <p15:guide id="2" pos="5472"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9"/>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028950" y="6356359"/>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9"/>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ADEAFAA-A90C-4D31-9752-2ED09D97C63A}" type="slidenum">
              <a:rPr lang="en-US" smtClean="0"/>
              <a:pPr/>
              <a:t>‹#›</a:t>
            </a:fld>
            <a:endParaRPr lang="en-US" dirty="0"/>
          </a:p>
        </p:txBody>
      </p:sp>
      <p:pic>
        <p:nvPicPr>
          <p:cNvPr id="7" name="Picture 6"/>
          <p:cNvPicPr>
            <a:picLocks noChangeAspect="1"/>
          </p:cNvPicPr>
          <p:nvPr userDrawn="1"/>
        </p:nvPicPr>
        <p:blipFill>
          <a:blip r:embed="rId13" cstate="email">
            <a:clrChange>
              <a:clrFrom>
                <a:srgbClr val="000000">
                  <a:alpha val="0"/>
                </a:srgbClr>
              </a:clrFrom>
              <a:clrTo>
                <a:srgbClr val="000000">
                  <a:alpha val="0"/>
                </a:srgbClr>
              </a:clrTo>
            </a:clrChange>
            <a:lum bright="70000" contrast="-70000"/>
            <a:extLst>
              <a:ext uri="{28A0092B-C50C-407E-A947-70E740481C1C}">
                <a14:useLocalDpi xmlns:a14="http://schemas.microsoft.com/office/drawing/2010/main"/>
              </a:ext>
            </a:extLst>
          </a:blip>
          <a:stretch>
            <a:fillRect/>
          </a:stretch>
        </p:blipFill>
        <p:spPr>
          <a:xfrm>
            <a:off x="0" y="0"/>
            <a:ext cx="9144000" cy="6858000"/>
          </a:xfrm>
          <a:prstGeom prst="rect">
            <a:avLst/>
          </a:prstGeom>
        </p:spPr>
      </p:pic>
      <p:sp>
        <p:nvSpPr>
          <p:cNvPr id="8" name="Rounded Rectangle 7"/>
          <p:cNvSpPr/>
          <p:nvPr userDrawn="1"/>
        </p:nvSpPr>
        <p:spPr>
          <a:xfrm>
            <a:off x="137162" y="217309"/>
            <a:ext cx="8841105" cy="6351139"/>
          </a:xfrm>
          <a:prstGeom prst="roundRect">
            <a:avLst>
              <a:gd name="adj" fmla="val 2258"/>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cxnSp>
        <p:nvCxnSpPr>
          <p:cNvPr id="9" name="Straight Connector 8"/>
          <p:cNvCxnSpPr/>
          <p:nvPr userDrawn="1"/>
        </p:nvCxnSpPr>
        <p:spPr>
          <a:xfrm>
            <a:off x="304800" y="6309360"/>
            <a:ext cx="85191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309989" y="6286509"/>
            <a:ext cx="8513973" cy="307777"/>
          </a:xfrm>
          <a:prstGeom prst="rect">
            <a:avLst/>
          </a:prstGeom>
          <a:noFill/>
        </p:spPr>
        <p:txBody>
          <a:bodyPr wrap="square" rtlCol="0">
            <a:spAutoFit/>
          </a:bodyPr>
          <a:lstStyle/>
          <a:p>
            <a:pPr algn="ctr"/>
            <a:r>
              <a:rPr lang="en-US" sz="1400" dirty="0">
                <a:solidFill>
                  <a:prstClr val="black"/>
                </a:solidFill>
                <a:latin typeface="Arial" pitchFamily="34" charset="0"/>
                <a:ea typeface="ＭＳ Ｐゴシック" pitchFamily="34" charset="-128"/>
              </a:rPr>
              <a:t>US Army Corps of Engineers  </a:t>
            </a:r>
            <a:r>
              <a:rPr lang="en-US" sz="1400" dirty="0">
                <a:solidFill>
                  <a:prstClr val="black"/>
                </a:solidFill>
                <a:latin typeface="Arial" pitchFamily="34" charset="0"/>
                <a:ea typeface="ＭＳ Ｐゴシック" pitchFamily="34" charset="-128"/>
                <a:sym typeface="Symbol" panose="05050102010706020507" pitchFamily="18" charset="2"/>
              </a:rPr>
              <a:t></a:t>
            </a:r>
            <a:r>
              <a:rPr lang="en-US" sz="1400" dirty="0">
                <a:solidFill>
                  <a:prstClr val="black"/>
                </a:solidFill>
                <a:latin typeface="Arial" pitchFamily="34" charset="0"/>
                <a:ea typeface="ＭＳ Ｐゴシック" pitchFamily="34" charset="-128"/>
              </a:rPr>
              <a:t>   Engineer Research and Development Center</a:t>
            </a:r>
          </a:p>
        </p:txBody>
      </p:sp>
      <p:sp>
        <p:nvSpPr>
          <p:cNvPr id="11" name="TextBox 10"/>
          <p:cNvSpPr txBox="1"/>
          <p:nvPr userDrawn="1"/>
        </p:nvSpPr>
        <p:spPr>
          <a:xfrm>
            <a:off x="0" y="0"/>
            <a:ext cx="9144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
        <p:nvSpPr>
          <p:cNvPr id="12" name="TextBox 11"/>
          <p:cNvSpPr txBox="1"/>
          <p:nvPr userDrawn="1"/>
        </p:nvSpPr>
        <p:spPr>
          <a:xfrm>
            <a:off x="-5080" y="6583547"/>
            <a:ext cx="9144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Tree>
    <p:extLst>
      <p:ext uri="{BB962C8B-B14F-4D97-AF65-F5344CB8AC3E}">
        <p14:creationId xmlns:p14="http://schemas.microsoft.com/office/powerpoint/2010/main" val="5249234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xml"/><Relationship Id="rId1" Type="http://schemas.openxmlformats.org/officeDocument/2006/relationships/slideLayout" Target="../slideLayouts/slideLayout25.xml"/><Relationship Id="rId4" Type="http://schemas.openxmlformats.org/officeDocument/2006/relationships/image" Target="../media/image27.jpeg"/></Relationships>
</file>

<file path=ppt/slides/_rels/slide12.xml.rels><?xml version="1.0" encoding="UTF-8" standalone="yes"?>
<Relationships xmlns="http://schemas.openxmlformats.org/package/2006/relationships"><Relationship Id="rId3" Type="http://schemas.openxmlformats.org/officeDocument/2006/relationships/hyperlink" Target="https://doi.org/10.1029/2022JC019012" TargetMode="External"/><Relationship Id="rId2" Type="http://schemas.openxmlformats.org/officeDocument/2006/relationships/hyperlink" Target="https://doi.org/10.1029/2022WR032349" TargetMode="External"/><Relationship Id="rId1" Type="http://schemas.openxmlformats.org/officeDocument/2006/relationships/slideLayout" Target="../slideLayouts/slideLayout25.xml"/><Relationship Id="rId5" Type="http://schemas.openxmlformats.org/officeDocument/2006/relationships/image" Target="../media/image27.jpeg"/><Relationship Id="rId4" Type="http://schemas.openxmlformats.org/officeDocument/2006/relationships/image" Target="../media/image26.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5.xml"/><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5.xml"/><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6.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85800" y="1752600"/>
            <a:ext cx="5334000" cy="3810000"/>
          </a:xfrm>
        </p:spPr>
        <p:txBody>
          <a:bodyPr>
            <a:noAutofit/>
          </a:bodyPr>
          <a:lstStyle/>
          <a:p>
            <a:pPr>
              <a:lnSpc>
                <a:spcPct val="100000"/>
              </a:lnSpc>
              <a:spcBef>
                <a:spcPts val="0"/>
              </a:spcBef>
            </a:pPr>
            <a:r>
              <a:rPr lang="en-US" sz="1400" dirty="0">
                <a:solidFill>
                  <a:schemeClr val="bg1"/>
                </a:solidFill>
              </a:rPr>
              <a:t>Task Title: Integrated Risk-Based Environmental Modeling of Extreme Coastal Weather Events</a:t>
            </a:r>
          </a:p>
          <a:p>
            <a:pPr>
              <a:lnSpc>
                <a:spcPct val="100000"/>
              </a:lnSpc>
              <a:spcBef>
                <a:spcPts val="0"/>
              </a:spcBef>
            </a:pPr>
            <a:endParaRPr lang="en-US" sz="1400" dirty="0"/>
          </a:p>
          <a:p>
            <a:pPr>
              <a:lnSpc>
                <a:spcPct val="100000"/>
              </a:lnSpc>
              <a:spcBef>
                <a:spcPts val="0"/>
              </a:spcBef>
            </a:pPr>
            <a:r>
              <a:rPr lang="en-US" sz="1400" dirty="0">
                <a:solidFill>
                  <a:schemeClr val="bg1"/>
                </a:solidFill>
              </a:rPr>
              <a:t>Environmental Systems Modeling Team:</a:t>
            </a:r>
          </a:p>
          <a:p>
            <a:pPr marL="285750" indent="-285750">
              <a:lnSpc>
                <a:spcPct val="100000"/>
              </a:lnSpc>
              <a:spcBef>
                <a:spcPts val="0"/>
              </a:spcBef>
              <a:buFont typeface="Arial" panose="020B0604020202020204" pitchFamily="34" charset="0"/>
              <a:buChar char="•"/>
            </a:pPr>
            <a:r>
              <a:rPr lang="en-US" sz="1400" dirty="0">
                <a:solidFill>
                  <a:schemeClr val="bg1"/>
                </a:solidFill>
              </a:rPr>
              <a:t>Dr. Todd Steissberg (ERDC-EL)</a:t>
            </a:r>
          </a:p>
          <a:p>
            <a:pPr marL="285750" indent="-285750">
              <a:lnSpc>
                <a:spcPct val="100000"/>
              </a:lnSpc>
              <a:spcBef>
                <a:spcPts val="0"/>
              </a:spcBef>
              <a:buFont typeface="Arial" panose="020B0604020202020204" pitchFamily="34" charset="0"/>
              <a:buChar char="•"/>
            </a:pPr>
            <a:r>
              <a:rPr lang="en-US" sz="1400" dirty="0">
                <a:solidFill>
                  <a:schemeClr val="bg1"/>
                </a:solidFill>
              </a:rPr>
              <a:t>Mr. John Kucharski (ERDC-EL)</a:t>
            </a:r>
          </a:p>
          <a:p>
            <a:pPr marL="285750" indent="-285750">
              <a:lnSpc>
                <a:spcPct val="100000"/>
              </a:lnSpc>
              <a:spcBef>
                <a:spcPts val="0"/>
              </a:spcBef>
              <a:buFont typeface="Arial" panose="020B0604020202020204" pitchFamily="34" charset="0"/>
              <a:buChar char="•"/>
            </a:pPr>
            <a:r>
              <a:rPr lang="en-US" sz="1400" dirty="0">
                <a:solidFill>
                  <a:schemeClr val="bg1"/>
                </a:solidFill>
              </a:rPr>
              <a:t>Dr. Jennifer Olszewski (ERDC-EL)</a:t>
            </a:r>
          </a:p>
          <a:p>
            <a:pPr marL="285750" indent="-285750">
              <a:lnSpc>
                <a:spcPct val="100000"/>
              </a:lnSpc>
              <a:spcBef>
                <a:spcPts val="0"/>
              </a:spcBef>
              <a:buFont typeface="Arial" panose="020B0604020202020204" pitchFamily="34" charset="0"/>
              <a:buChar char="•"/>
            </a:pPr>
            <a:r>
              <a:rPr lang="en-US" sz="1400" dirty="0">
                <a:solidFill>
                  <a:schemeClr val="bg1"/>
                </a:solidFill>
              </a:rPr>
              <a:t>Ms. Marriah Abellera (USACE-IWR)</a:t>
            </a:r>
          </a:p>
          <a:p>
            <a:pPr marL="285750" indent="-285750">
              <a:lnSpc>
                <a:spcPct val="100000"/>
              </a:lnSpc>
              <a:spcBef>
                <a:spcPts val="0"/>
              </a:spcBef>
              <a:buFont typeface="Arial" panose="020B0604020202020204" pitchFamily="34" charset="0"/>
              <a:buChar char="•"/>
            </a:pPr>
            <a:r>
              <a:rPr lang="en-US" sz="1400" dirty="0">
                <a:solidFill>
                  <a:schemeClr val="bg1"/>
                </a:solidFill>
              </a:rPr>
              <a:t>Matt Smith (USACE-IWR)</a:t>
            </a:r>
          </a:p>
          <a:p>
            <a:pPr marL="285750" indent="-285750">
              <a:lnSpc>
                <a:spcPct val="100000"/>
              </a:lnSpc>
              <a:spcBef>
                <a:spcPts val="0"/>
              </a:spcBef>
              <a:buFont typeface="Arial" panose="020B0604020202020204" pitchFamily="34" charset="0"/>
              <a:buChar char="•"/>
            </a:pPr>
            <a:r>
              <a:rPr lang="en-US" sz="1400" dirty="0">
                <a:solidFill>
                  <a:schemeClr val="bg1"/>
                </a:solidFill>
              </a:rPr>
              <a:t>Dr. Billy Johnson (LimnoTech, Inc.)</a:t>
            </a:r>
          </a:p>
          <a:p>
            <a:pPr marL="285750" indent="-285750">
              <a:lnSpc>
                <a:spcPct val="100000"/>
              </a:lnSpc>
              <a:spcBef>
                <a:spcPts val="0"/>
              </a:spcBef>
              <a:buFont typeface="Arial" panose="020B0604020202020204" pitchFamily="34" charset="0"/>
              <a:buChar char="•"/>
            </a:pPr>
            <a:r>
              <a:rPr lang="en-US" sz="1400" dirty="0">
                <a:solidFill>
                  <a:schemeClr val="bg1"/>
                </a:solidFill>
              </a:rPr>
              <a:t>Ms. Lauren Melendez (ERDC-EL)</a:t>
            </a:r>
          </a:p>
          <a:p>
            <a:pPr marL="285750" indent="-285750">
              <a:lnSpc>
                <a:spcPct val="100000"/>
              </a:lnSpc>
              <a:spcBef>
                <a:spcPts val="0"/>
              </a:spcBef>
              <a:buFont typeface="Arial" panose="020B0604020202020204" pitchFamily="34" charset="0"/>
              <a:buChar char="•"/>
            </a:pPr>
            <a:endParaRPr lang="en-US" sz="1400" dirty="0">
              <a:solidFill>
                <a:schemeClr val="bg1"/>
              </a:solidFill>
            </a:endParaRPr>
          </a:p>
          <a:p>
            <a:pPr>
              <a:lnSpc>
                <a:spcPct val="100000"/>
              </a:lnSpc>
              <a:spcBef>
                <a:spcPts val="0"/>
              </a:spcBef>
            </a:pPr>
            <a:r>
              <a:rPr lang="en-US" sz="1400" dirty="0">
                <a:solidFill>
                  <a:schemeClr val="bg1"/>
                </a:solidFill>
              </a:rPr>
              <a:t>External Collaborators:</a:t>
            </a:r>
          </a:p>
          <a:p>
            <a:pPr marL="285750" indent="-285750">
              <a:lnSpc>
                <a:spcPct val="100000"/>
              </a:lnSpc>
              <a:spcBef>
                <a:spcPts val="0"/>
              </a:spcBef>
              <a:buFont typeface="Arial" panose="020B0604020202020204" pitchFamily="34" charset="0"/>
              <a:buChar char="•"/>
            </a:pPr>
            <a:r>
              <a:rPr lang="en-US" sz="1400" dirty="0">
                <a:solidFill>
                  <a:schemeClr val="bg1"/>
                </a:solidFill>
              </a:rPr>
              <a:t>Scott Steinschneider (Cornell)</a:t>
            </a:r>
          </a:p>
          <a:p>
            <a:pPr marL="285750" indent="-285750">
              <a:lnSpc>
                <a:spcPct val="100000"/>
              </a:lnSpc>
              <a:spcBef>
                <a:spcPts val="0"/>
              </a:spcBef>
              <a:buFont typeface="Arial" panose="020B0604020202020204" pitchFamily="34" charset="0"/>
              <a:buChar char="•"/>
            </a:pPr>
            <a:r>
              <a:rPr lang="en-US" sz="1400" dirty="0">
                <a:solidFill>
                  <a:schemeClr val="bg1"/>
                </a:solidFill>
              </a:rPr>
              <a:t>Sudarshana Mukhopadhyay (Cornell)</a:t>
            </a:r>
          </a:p>
          <a:p>
            <a:pPr marL="285750" indent="-285750">
              <a:lnSpc>
                <a:spcPct val="100000"/>
              </a:lnSpc>
              <a:spcBef>
                <a:spcPts val="0"/>
              </a:spcBef>
              <a:buFont typeface="Arial" panose="020B0604020202020204" pitchFamily="34" charset="0"/>
              <a:buChar char="•"/>
            </a:pPr>
            <a:r>
              <a:rPr lang="en-US" sz="1400" dirty="0">
                <a:solidFill>
                  <a:schemeClr val="bg1"/>
                </a:solidFill>
              </a:rPr>
              <a:t>Peter Ruggiero (Oregon State University)</a:t>
            </a:r>
          </a:p>
          <a:p>
            <a:pPr marL="285750" indent="-285750">
              <a:lnSpc>
                <a:spcPct val="100000"/>
              </a:lnSpc>
              <a:spcBef>
                <a:spcPts val="0"/>
              </a:spcBef>
              <a:buFont typeface="Arial" panose="020B0604020202020204" pitchFamily="34" charset="0"/>
              <a:buChar char="•"/>
            </a:pPr>
            <a:r>
              <a:rPr lang="en-US" sz="1400" dirty="0">
                <a:solidFill>
                  <a:schemeClr val="bg1"/>
                </a:solidFill>
              </a:rPr>
              <a:t>Jon Herman (UC Davis)</a:t>
            </a:r>
          </a:p>
        </p:txBody>
      </p:sp>
      <p:sp>
        <p:nvSpPr>
          <p:cNvPr id="2" name="Title 1"/>
          <p:cNvSpPr>
            <a:spLocks noGrp="1"/>
          </p:cNvSpPr>
          <p:nvPr>
            <p:ph type="title"/>
          </p:nvPr>
        </p:nvSpPr>
        <p:spPr>
          <a:xfrm>
            <a:off x="1371604" y="707056"/>
            <a:ext cx="4114801" cy="816944"/>
          </a:xfrm>
        </p:spPr>
        <p:txBody>
          <a:bodyPr>
            <a:normAutofit fontScale="90000"/>
          </a:bodyPr>
          <a:lstStyle/>
          <a:p>
            <a:r>
              <a:rPr lang="en-US" sz="2400" dirty="0">
                <a:latin typeface="Arial"/>
                <a:cs typeface="Arial"/>
              </a:rPr>
              <a:t>Anticipating threats in </a:t>
            </a:r>
            <a:br>
              <a:rPr lang="en-US" sz="2400" dirty="0"/>
            </a:br>
            <a:r>
              <a:rPr lang="en-US" sz="2400" dirty="0">
                <a:latin typeface="Arial"/>
                <a:cs typeface="Arial"/>
              </a:rPr>
              <a:t>natural Systems</a:t>
            </a:r>
            <a:endParaRPr lang="en-US" sz="2400" dirty="0"/>
          </a:p>
        </p:txBody>
      </p:sp>
      <p:sp>
        <p:nvSpPr>
          <p:cNvPr id="14339" name="Slide Number Placeholder 4"/>
          <p:cNvSpPr>
            <a:spLocks noGrp="1"/>
          </p:cNvSpPr>
          <p:nvPr>
            <p:ph type="sldNum" sz="quarter" idx="10"/>
          </p:nvPr>
        </p:nvSpPr>
        <p:spPr/>
        <p:txBody>
          <a:bodyPr/>
          <a:lstStyle/>
          <a:p>
            <a:fld id="{744B3473-5193-4AC1-9169-6977ADF2DCFC}" type="slidenum">
              <a:rPr lang="en-US" smtClean="0">
                <a:solidFill>
                  <a:srgbClr val="000000">
                    <a:lumMod val="85000"/>
                    <a:lumOff val="15000"/>
                  </a:srgbClr>
                </a:solidFill>
              </a:rPr>
              <a:pPr/>
              <a:t>1</a:t>
            </a:fld>
            <a:endParaRPr lang="en-US" dirty="0">
              <a:solidFill>
                <a:srgbClr val="000000">
                  <a:lumMod val="85000"/>
                  <a:lumOff val="15000"/>
                </a:srgbClr>
              </a:solidFill>
            </a:endParaRPr>
          </a:p>
        </p:txBody>
      </p:sp>
      <p:sp>
        <p:nvSpPr>
          <p:cNvPr id="6" name="Text Placeholder 5"/>
          <p:cNvSpPr>
            <a:spLocks noGrp="1"/>
          </p:cNvSpPr>
          <p:nvPr>
            <p:ph type="body" sz="quarter" idx="13"/>
          </p:nvPr>
        </p:nvSpPr>
        <p:spPr>
          <a:xfrm>
            <a:off x="31813" y="130860"/>
            <a:ext cx="9143999" cy="403225"/>
          </a:xfrm>
        </p:spPr>
        <p:txBody>
          <a:bodyPr/>
          <a:lstStyle/>
          <a:p>
            <a:r>
              <a:rPr lang="en-US" dirty="0"/>
              <a:t>UNCLASSIFIED</a:t>
            </a:r>
          </a:p>
        </p:txBody>
      </p:sp>
      <p:sp>
        <p:nvSpPr>
          <p:cNvPr id="4" name="TextBox 3">
            <a:extLst>
              <a:ext uri="{FF2B5EF4-FFF2-40B4-BE49-F238E27FC236}">
                <a16:creationId xmlns:a16="http://schemas.microsoft.com/office/drawing/2014/main" id="{F7DBB4B6-E0D1-130D-FE67-9C64BD041B39}"/>
              </a:ext>
            </a:extLst>
          </p:cNvPr>
          <p:cNvSpPr txBox="1"/>
          <p:nvPr/>
        </p:nvSpPr>
        <p:spPr>
          <a:xfrm>
            <a:off x="2133600" y="5867400"/>
            <a:ext cx="4876800" cy="369332"/>
          </a:xfrm>
          <a:prstGeom prst="rect">
            <a:avLst/>
          </a:prstGeom>
          <a:noFill/>
        </p:spPr>
        <p:txBody>
          <a:bodyPr wrap="square" rtlCol="0">
            <a:spAutoFit/>
          </a:bodyPr>
          <a:lstStyle/>
          <a:p>
            <a:pPr algn="ctr"/>
            <a:r>
              <a:rPr lang="en-US" dirty="0"/>
              <a:t>ACTIONS IPR Meeting, September 21, 2023</a:t>
            </a:r>
          </a:p>
        </p:txBody>
      </p:sp>
    </p:spTree>
    <p:extLst>
      <p:ext uri="{BB962C8B-B14F-4D97-AF65-F5344CB8AC3E}">
        <p14:creationId xmlns:p14="http://schemas.microsoft.com/office/powerpoint/2010/main" val="27578701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FY23 Model Development</a:t>
            </a:r>
            <a:endParaRPr lang="en-US" sz="2200" b="1" dirty="0"/>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10</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799" y="833441"/>
            <a:ext cx="4514851" cy="5414963"/>
          </a:xfrm>
        </p:spPr>
        <p:txBody>
          <a:bodyPr>
            <a:noAutofit/>
          </a:bodyPr>
          <a:lstStyle/>
          <a:p>
            <a:pPr>
              <a:lnSpc>
                <a:spcPct val="100000"/>
              </a:lnSpc>
              <a:spcBef>
                <a:spcPts val="0"/>
              </a:spcBef>
            </a:pPr>
            <a:r>
              <a:rPr lang="en-US" sz="1600" dirty="0"/>
              <a:t>Matt spent 2 weeks and John spent 1 month at Deltares in July to learn about the vegetation life cycle model NBSDynamics and to develop our salt marsh model, which will dynamically couple hydrodynamics (Delft3D), waves (Waves-D), vegetation (NBSDynamics), and morphology (SEMIDEC) models.</a:t>
            </a:r>
          </a:p>
          <a:p>
            <a:pPr>
              <a:lnSpc>
                <a:spcPct val="100000"/>
              </a:lnSpc>
              <a:spcBef>
                <a:spcPts val="0"/>
              </a:spcBef>
            </a:pPr>
            <a:r>
              <a:rPr lang="en-US" sz="1600" dirty="0"/>
              <a:t>Case study under development for an ecosystem restoration site in San Francisco Bay.</a:t>
            </a:r>
          </a:p>
          <a:p>
            <a:pPr>
              <a:lnSpc>
                <a:spcPct val="100000"/>
              </a:lnSpc>
              <a:spcBef>
                <a:spcPts val="0"/>
              </a:spcBef>
            </a:pPr>
            <a:r>
              <a:rPr lang="en-US" sz="1600" dirty="0"/>
              <a:t>John led an EGU session on nature-based features (including salt marshes) and their design</a:t>
            </a:r>
          </a:p>
          <a:p>
            <a:pPr>
              <a:lnSpc>
                <a:spcPct val="100000"/>
              </a:lnSpc>
              <a:spcBef>
                <a:spcPts val="0"/>
              </a:spcBef>
            </a:pPr>
            <a:r>
              <a:rPr lang="en-US" sz="1600" dirty="0"/>
              <a:t>Matt submitted an abstract for our team to present on this salt marsh model at DMDU conference in October in Delft.</a:t>
            </a:r>
          </a:p>
        </p:txBody>
      </p:sp>
      <p:pic>
        <p:nvPicPr>
          <p:cNvPr id="7" name="Picture 8" descr="Satellite Detail of the San Francisco Bay, San Pablo Bay and Suisun Bay">
            <a:extLst>
              <a:ext uri="{FF2B5EF4-FFF2-40B4-BE49-F238E27FC236}">
                <a16:creationId xmlns:a16="http://schemas.microsoft.com/office/drawing/2014/main" id="{C231D516-6EE2-DA6E-6AE8-743CA0772C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9650" y="914400"/>
            <a:ext cx="3714750" cy="2776388"/>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E2EC876D-3B4F-C8FE-A381-048CC6FC6B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9650" y="3771900"/>
            <a:ext cx="3714750" cy="247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8827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FY23 Products: Hydro-Ecological Salt Marsh Model</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11</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69406" y="833441"/>
            <a:ext cx="4354994" cy="5414963"/>
          </a:xfrm>
        </p:spPr>
        <p:txBody>
          <a:bodyPr>
            <a:noAutofit/>
          </a:bodyPr>
          <a:lstStyle/>
          <a:p>
            <a:pPr>
              <a:lnSpc>
                <a:spcPct val="100000"/>
              </a:lnSpc>
              <a:spcBef>
                <a:spcPts val="0"/>
              </a:spcBef>
            </a:pPr>
            <a:r>
              <a:rPr lang="en-US" sz="1600" dirty="0"/>
              <a:t>Developed an open-source python package that couples hydro-morpho-dynamic and vegetation models to compute sedimentation, erosion, and diagenesis of organic matter on salt marshes.</a:t>
            </a:r>
          </a:p>
          <a:p>
            <a:pPr lvl="1">
              <a:lnSpc>
                <a:spcPct val="100000"/>
              </a:lnSpc>
              <a:spcBef>
                <a:spcPts val="0"/>
              </a:spcBef>
            </a:pPr>
            <a:r>
              <a:rPr lang="en-US" sz="1600" dirty="0"/>
              <a:t>Dynamical version of the SEMIDEC model (Morris and Bowden, 1986)</a:t>
            </a:r>
          </a:p>
          <a:p>
            <a:pPr lvl="1">
              <a:lnSpc>
                <a:spcPct val="100000"/>
              </a:lnSpc>
              <a:spcBef>
                <a:spcPts val="0"/>
              </a:spcBef>
            </a:pPr>
            <a:r>
              <a:rPr lang="en-US" sz="1600" dirty="0"/>
              <a:t>Model agnostic</a:t>
            </a:r>
          </a:p>
          <a:p>
            <a:pPr lvl="1">
              <a:lnSpc>
                <a:spcPct val="100000"/>
              </a:lnSpc>
              <a:spcBef>
                <a:spcPts val="0"/>
              </a:spcBef>
            </a:pPr>
            <a:r>
              <a:rPr lang="en-US" sz="1600" dirty="0"/>
              <a:t>Drives Marsh Equilibrium Model (MEM) outputs</a:t>
            </a:r>
          </a:p>
          <a:p>
            <a:pPr>
              <a:lnSpc>
                <a:spcPct val="100000"/>
              </a:lnSpc>
              <a:spcBef>
                <a:spcPts val="0"/>
              </a:spcBef>
            </a:pPr>
            <a:r>
              <a:rPr lang="en-US" sz="1600" dirty="0"/>
              <a:t>This package is being coupled with Delft3D and NBSDynamics</a:t>
            </a:r>
          </a:p>
        </p:txBody>
      </p:sp>
      <p:pic>
        <p:nvPicPr>
          <p:cNvPr id="5" name="Picture 4" descr="aerial view of marina">
            <a:extLst>
              <a:ext uri="{FF2B5EF4-FFF2-40B4-BE49-F238E27FC236}">
                <a16:creationId xmlns:a16="http://schemas.microsoft.com/office/drawing/2014/main" id="{9AD8C37F-1998-28F0-021B-177A392FA0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0" y="3581938"/>
            <a:ext cx="3999693" cy="266646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F361E1D0-24BE-3256-55B6-277F7BF86E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8243" y="838738"/>
            <a:ext cx="3995851" cy="2666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084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FY23 Products: Journal Publications</a:t>
            </a:r>
            <a:endParaRPr lang="en-US" sz="2200" b="1" dirty="0"/>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12</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33441"/>
            <a:ext cx="4572000" cy="5414963"/>
          </a:xfrm>
        </p:spPr>
        <p:txBody>
          <a:bodyPr>
            <a:noAutofit/>
          </a:bodyPr>
          <a:lstStyle/>
          <a:p>
            <a:pPr>
              <a:lnSpc>
                <a:spcPct val="100000"/>
              </a:lnSpc>
              <a:spcBef>
                <a:spcPts val="0"/>
              </a:spcBef>
            </a:pPr>
            <a:r>
              <a:rPr lang="en-US" sz="1800" dirty="0"/>
              <a:t>Steinschneider, S., Herman, J. D., Kucharski, J., Abellera, M., &amp; Ruggiero, P. (2023). Uncertainty decomposition to understand the influence of water systems model error in climate vulnerability assessments. </a:t>
            </a:r>
            <a:r>
              <a:rPr lang="en-US" sz="1800" i="1" dirty="0"/>
              <a:t>Water Resources Research</a:t>
            </a:r>
            <a:r>
              <a:rPr lang="en-US" sz="1800" dirty="0"/>
              <a:t>, 59, e2022WR032349. </a:t>
            </a:r>
            <a:r>
              <a:rPr lang="en-US" sz="1800" dirty="0">
                <a:hlinkClick r:id="rId2"/>
              </a:rPr>
              <a:t>https://doi.org/10.1029/2022WR032349</a:t>
            </a:r>
            <a:endParaRPr lang="en-US" sz="1800" dirty="0"/>
          </a:p>
          <a:p>
            <a:pPr>
              <a:lnSpc>
                <a:spcPct val="100000"/>
              </a:lnSpc>
              <a:spcBef>
                <a:spcPts val="0"/>
              </a:spcBef>
            </a:pPr>
            <a:r>
              <a:rPr lang="en-US" sz="1800" dirty="0"/>
              <a:t>Mukhopadhyay, S., Leung, M., Cagigal, L., Kucharski, J., Ruggiero, P., &amp; Steinschneider, S. (2023). Understanding the natural variability of still water levels in the San Francisco Bay over the past 500 yr: Implications for future coastal flood risk. </a:t>
            </a:r>
            <a:r>
              <a:rPr lang="en-US" sz="1800" i="1" dirty="0"/>
              <a:t>Journal of Geophysical Research: Oceans</a:t>
            </a:r>
            <a:r>
              <a:rPr lang="en-US" sz="1800" dirty="0"/>
              <a:t>, 128, e2022JC019012. </a:t>
            </a:r>
            <a:r>
              <a:rPr lang="en-US" sz="1800" dirty="0">
                <a:hlinkClick r:id="rId3"/>
              </a:rPr>
              <a:t>https://doi.org/10.1029/2022JC019012</a:t>
            </a:r>
            <a:endParaRPr lang="en-US" sz="1800" dirty="0"/>
          </a:p>
        </p:txBody>
      </p:sp>
      <p:pic>
        <p:nvPicPr>
          <p:cNvPr id="5" name="Picture 4" descr="aerial view of marina">
            <a:extLst>
              <a:ext uri="{FF2B5EF4-FFF2-40B4-BE49-F238E27FC236}">
                <a16:creationId xmlns:a16="http://schemas.microsoft.com/office/drawing/2014/main" id="{20F4CE62-F732-3855-E49F-FEBC2CE4D5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3581938"/>
            <a:ext cx="3999693" cy="266646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708CF2C-8E2F-98DE-5BE4-E1348D1AC3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28243" y="838738"/>
            <a:ext cx="3995851" cy="2666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6612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FY23 Products: Conference Presentations</a:t>
            </a:r>
            <a:endParaRPr lang="en-US" sz="2200" b="1" dirty="0"/>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13</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33441"/>
            <a:ext cx="8534400" cy="5414963"/>
          </a:xfrm>
        </p:spPr>
        <p:txBody>
          <a:bodyPr>
            <a:noAutofit/>
          </a:bodyPr>
          <a:lstStyle/>
          <a:p>
            <a:pPr>
              <a:lnSpc>
                <a:spcPct val="100000"/>
              </a:lnSpc>
              <a:spcBef>
                <a:spcPts val="0"/>
              </a:spcBef>
            </a:pPr>
            <a:r>
              <a:rPr lang="en-US" sz="1600" dirty="0"/>
              <a:t>Todd E. Steissberg, Billy E. Johnson, and Zhonglong Zhang, 2023. Eco-Hydrology Engineering Design Tool - ClearWater Capabilities - General Constituents, Nutrients, and Contaminants. European Geophysical Union General Assembly 2023. Vienna, Austria</a:t>
            </a:r>
          </a:p>
          <a:p>
            <a:pPr>
              <a:lnSpc>
                <a:spcPct val="100000"/>
              </a:lnSpc>
              <a:spcBef>
                <a:spcPts val="0"/>
              </a:spcBef>
            </a:pPr>
            <a:r>
              <a:rPr lang="en-US" sz="1600" dirty="0"/>
              <a:t>John Kucharski, Scott Steinschneider, Jennifer Olszewski, Jonathan Herman, Saiful Rahat, Patrick Ray, Wyatt Arnold, and Romain Maendly, 2023. Linking Exploratory Scenarios to Process-Informed Insights in Climate Vulnerability Assessments. European Geophysical Union General Assembly 2023. Vienna, Austria</a:t>
            </a:r>
          </a:p>
          <a:p>
            <a:pPr>
              <a:lnSpc>
                <a:spcPct val="100000"/>
              </a:lnSpc>
              <a:spcBef>
                <a:spcPts val="0"/>
              </a:spcBef>
            </a:pPr>
            <a:r>
              <a:rPr lang="en-US" sz="1600" dirty="0"/>
              <a:t>Jennifer Olszewski, John Kucharski, Matthew Smith, Marriah Abellera, and Todd Steissberg, 2023.  Nature-Based Features: Developing a Framework to Shift Them from Risky Investments to Reliable and Robust Solutions. European Geophysical Union General Assembly 2023. Vienna, Austria</a:t>
            </a:r>
          </a:p>
          <a:p>
            <a:pPr>
              <a:lnSpc>
                <a:spcPct val="100000"/>
              </a:lnSpc>
              <a:spcBef>
                <a:spcPts val="0"/>
              </a:spcBef>
            </a:pPr>
            <a:r>
              <a:rPr lang="en-US" sz="1600" dirty="0"/>
              <a:t>Estifanos Addisu Yimer, Billy Johnson, Jiri Nossent, Todd E. Steissberg, Hans Van de Vyver, and Ann van Griensven, 2023. Session: Nature-Based Solutions to Protect Against Hydro-Meteorological Extremes. European Geophysical Union General Assembly 2023. Vienna, Austria.</a:t>
            </a:r>
          </a:p>
          <a:p>
            <a:pPr>
              <a:lnSpc>
                <a:spcPct val="100000"/>
              </a:lnSpc>
              <a:spcBef>
                <a:spcPts val="0"/>
              </a:spcBef>
            </a:pPr>
            <a:r>
              <a:rPr lang="en-US" sz="1600" dirty="0"/>
              <a:t>Matthew Smith, Jennifer Olszewski, John Kucharski, Marriah Abellera, and Todd Steissberg, 2023 (submitted). Evaluating hydrodynamic and biophysical feedbacks leading to steady state conditions in a coastal salt marsh of San Francisco Bay, CA. 10th Annual Conference of the Society for Decision Making Under Deep Uncertainty (DMDU), Delft, the Netherlands.</a:t>
            </a:r>
          </a:p>
        </p:txBody>
      </p:sp>
    </p:spTree>
    <p:extLst>
      <p:ext uri="{BB962C8B-B14F-4D97-AF65-F5344CB8AC3E}">
        <p14:creationId xmlns:p14="http://schemas.microsoft.com/office/powerpoint/2010/main" val="23151054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Projected FY24 Products</a:t>
            </a:r>
            <a:endParaRPr lang="en-US" sz="2200" b="1" dirty="0"/>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14</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33441"/>
            <a:ext cx="8534400" cy="5414963"/>
          </a:xfrm>
        </p:spPr>
        <p:txBody>
          <a:bodyPr>
            <a:noAutofit/>
          </a:bodyPr>
          <a:lstStyle/>
          <a:p>
            <a:pPr>
              <a:lnSpc>
                <a:spcPct val="100000"/>
              </a:lnSpc>
              <a:spcBef>
                <a:spcPts val="0"/>
              </a:spcBef>
            </a:pPr>
            <a:r>
              <a:rPr lang="en-US" sz="1800" dirty="0"/>
              <a:t>Final version of dynamic salt marsh model, Oct 31, 2023.</a:t>
            </a:r>
          </a:p>
          <a:p>
            <a:pPr>
              <a:lnSpc>
                <a:spcPct val="100000"/>
              </a:lnSpc>
              <a:spcBef>
                <a:spcPts val="0"/>
              </a:spcBef>
            </a:pPr>
            <a:r>
              <a:rPr lang="en-US" sz="1800" dirty="0"/>
              <a:t>Technical note summarizing salt marsh model development and case study, Nov 30, 2023.</a:t>
            </a:r>
          </a:p>
          <a:p>
            <a:pPr>
              <a:lnSpc>
                <a:spcPct val="100000"/>
              </a:lnSpc>
              <a:spcBef>
                <a:spcPts val="0"/>
              </a:spcBef>
            </a:pPr>
            <a:r>
              <a:rPr lang="en-US" sz="1800" dirty="0"/>
              <a:t>Peer-reviewed paper on the salt marsh model: “Modeling evolution and dynamic equilibrium of constructed salt marshes using a coupled </a:t>
            </a:r>
            <a:r>
              <a:rPr lang="en-US" sz="1800" dirty="0" err="1"/>
              <a:t>morphodynamic</a:t>
            </a:r>
            <a:r>
              <a:rPr lang="en-US" sz="1800" dirty="0"/>
              <a:t> and vegetation model to evaluate wave attenuation performance”, Sep 30, 2024</a:t>
            </a:r>
          </a:p>
          <a:p>
            <a:pPr>
              <a:lnSpc>
                <a:spcPct val="100000"/>
              </a:lnSpc>
              <a:spcBef>
                <a:spcPts val="0"/>
              </a:spcBef>
            </a:pPr>
            <a:r>
              <a:rPr lang="en-US" sz="1800" dirty="0"/>
              <a:t>Future work (ESTCP): Explore how sensitive performance metrics like wave attenuation are to different design parameters like starting bottom elevation and berm presence/absence.</a:t>
            </a:r>
          </a:p>
        </p:txBody>
      </p:sp>
    </p:spTree>
    <p:extLst>
      <p:ext uri="{BB962C8B-B14F-4D97-AF65-F5344CB8AC3E}">
        <p14:creationId xmlns:p14="http://schemas.microsoft.com/office/powerpoint/2010/main" val="35975313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F7BA43B-C3B7-5F49-A3F9-B1A278E35248}"/>
              </a:ext>
            </a:extLst>
          </p:cNvPr>
          <p:cNvSpPr>
            <a:spLocks noGrp="1"/>
          </p:cNvSpPr>
          <p:nvPr>
            <p:ph type="sldNum" sz="quarter" idx="12"/>
          </p:nvPr>
        </p:nvSpPr>
        <p:spPr/>
        <p:txBody>
          <a:bodyPr/>
          <a:lstStyle/>
          <a:p>
            <a:fld id="{7ADEAFAA-A90C-4D31-9752-2ED09D97C63A}" type="slidenum">
              <a:rPr lang="en-US" smtClean="0"/>
              <a:pPr/>
              <a:t>15</a:t>
            </a:fld>
            <a:endParaRPr lang="en-US" dirty="0"/>
          </a:p>
        </p:txBody>
      </p:sp>
      <p:pic>
        <p:nvPicPr>
          <p:cNvPr id="6" name="Picture 5" descr="A large waterfall in a forest&#10;&#10;Description automatically generated">
            <a:extLst>
              <a:ext uri="{FF2B5EF4-FFF2-40B4-BE49-F238E27FC236}">
                <a16:creationId xmlns:a16="http://schemas.microsoft.com/office/drawing/2014/main" id="{CE8929B0-5522-9544-B0A2-BC509F9F7F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838204"/>
            <a:ext cx="8686800" cy="5395749"/>
          </a:xfrm>
          <a:prstGeom prst="rect">
            <a:avLst/>
          </a:prstGeom>
        </p:spPr>
      </p:pic>
      <p:sp>
        <p:nvSpPr>
          <p:cNvPr id="7" name="Title 5">
            <a:extLst>
              <a:ext uri="{FF2B5EF4-FFF2-40B4-BE49-F238E27FC236}">
                <a16:creationId xmlns:a16="http://schemas.microsoft.com/office/drawing/2014/main" id="{1A8B9F07-F192-474C-B7BA-5D8380601E42}"/>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Questions?</a:t>
            </a:r>
          </a:p>
        </p:txBody>
      </p:sp>
    </p:spTree>
    <p:extLst>
      <p:ext uri="{BB962C8B-B14F-4D97-AF65-F5344CB8AC3E}">
        <p14:creationId xmlns:p14="http://schemas.microsoft.com/office/powerpoint/2010/main" val="3332523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fontScale="90000"/>
          </a:bodyPr>
          <a:lstStyle/>
          <a:p>
            <a:pPr algn="ctr" defTabSz="914400"/>
            <a:r>
              <a:rPr lang="en-US" sz="2400" b="1" dirty="0"/>
              <a:t>FY23 Accomplishments</a:t>
            </a:r>
            <a:br>
              <a:rPr lang="en-US" sz="2400" b="1" dirty="0"/>
            </a:br>
            <a:r>
              <a:rPr lang="en-US" sz="2200" b="1" dirty="0"/>
              <a:t>Hydro-Ecological Salt Marsh Model Design</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16</a:t>
            </a:fld>
            <a:endParaRPr lang="en-US" sz="1000">
              <a:solidFill>
                <a:schemeClr val="tx1">
                  <a:lumMod val="75000"/>
                  <a:lumOff val="25000"/>
                </a:schemeClr>
              </a:solidFill>
              <a:latin typeface="Calibri" panose="020F0502020204030204"/>
            </a:endParaRPr>
          </a:p>
        </p:txBody>
      </p:sp>
      <p:pic>
        <p:nvPicPr>
          <p:cNvPr id="1028" name="Picture 4">
            <a:extLst>
              <a:ext uri="{FF2B5EF4-FFF2-40B4-BE49-F238E27FC236}">
                <a16:creationId xmlns:a16="http://schemas.microsoft.com/office/drawing/2014/main" id="{A7A5F741-E7FE-6480-DFDF-1E74188596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100" y="1066800"/>
            <a:ext cx="7543800" cy="5126117"/>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6853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360763" y="3752853"/>
            <a:ext cx="8345091" cy="514351"/>
          </a:xfrm>
        </p:spPr>
        <p:txBody>
          <a:bodyPr vert="horz" lIns="91440" tIns="45720" rIns="91440" bIns="45720" rtlCol="0" anchor="ctr">
            <a:normAutofit fontScale="90000"/>
          </a:bodyPr>
          <a:lstStyle/>
          <a:p>
            <a:pPr algn="ctr" defTabSz="914400"/>
            <a:r>
              <a:rPr lang="en-US" sz="3100" b="1" dirty="0"/>
              <a:t>Considerations</a:t>
            </a:r>
          </a:p>
        </p:txBody>
      </p:sp>
      <p:pic>
        <p:nvPicPr>
          <p:cNvPr id="8" name="Picture 2" descr="The Portsmouth Naval Shipyard in Maine is one of several military sites at risk from sea level rise, at new report warns. Credit: U.S. Navy">
            <a:extLst>
              <a:ext uri="{FF2B5EF4-FFF2-40B4-BE49-F238E27FC236}">
                <a16:creationId xmlns:a16="http://schemas.microsoft.com/office/drawing/2014/main" id="{A192A4B9-020A-FE41-AAA0-301F17D16B1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155" b="22052"/>
          <a:stretch/>
        </p:blipFill>
        <p:spPr bwMode="auto">
          <a:xfrm>
            <a:off x="20" y="14"/>
            <a:ext cx="9143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60763" y="4386267"/>
            <a:ext cx="8421287" cy="1633537"/>
          </a:xfrm>
        </p:spPr>
        <p:txBody>
          <a:bodyPr vert="horz" lIns="91440" tIns="45720" rIns="91440" bIns="45720" rtlCol="0" anchor="ctr">
            <a:normAutofit/>
          </a:bodyPr>
          <a:lstStyle/>
          <a:p>
            <a:pPr marL="0" indent="0" defTabSz="914400">
              <a:spcBef>
                <a:spcPts val="0"/>
              </a:spcBef>
              <a:buNone/>
              <a:defRPr/>
            </a:pPr>
            <a:r>
              <a:rPr lang="en-US" sz="1500" dirty="0"/>
              <a:t>Coastal margins are comprised of a complex network of terrains, including intertidal wetlands and mudflats of national significance, which serve as habitat for endangered riparian and aquatic species. These areas, like other coastal zones, are exposed to a web of compound hazards that affect water quality, environmental quality, and maneuverability over the terrain. Challenges include interannual periods of low flow, which impact salinity, soils, vegetation, and water supply, as well as periods of anomalously high water levels. Both high and low water levels are tied to interlinked phenomena that occur on hourly to interannual time scales.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a:t>
            </a:fld>
            <a:endParaRPr lang="en-US" sz="10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637468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3429000" y="3710617"/>
            <a:ext cx="1772841" cy="666747"/>
          </a:xfrm>
        </p:spPr>
        <p:txBody>
          <a:bodyPr vert="horz" lIns="91440" tIns="45720" rIns="91440" bIns="45720" rtlCol="0" anchor="ctr">
            <a:normAutofit/>
          </a:bodyPr>
          <a:lstStyle/>
          <a:p>
            <a:pPr algn="ctr" defTabSz="914400"/>
            <a:r>
              <a:rPr lang="en-US" sz="3100" b="1" dirty="0"/>
              <a:t>Objective</a:t>
            </a:r>
          </a:p>
        </p:txBody>
      </p:sp>
      <p:pic>
        <p:nvPicPr>
          <p:cNvPr id="8" name="Picture 2" descr="The Portsmouth Naval Shipyard in Maine is one of several military sites at risk from sea level rise, at new report warns. Credit: U.S. Navy">
            <a:extLst>
              <a:ext uri="{FF2B5EF4-FFF2-40B4-BE49-F238E27FC236}">
                <a16:creationId xmlns:a16="http://schemas.microsoft.com/office/drawing/2014/main" id="{A192A4B9-020A-FE41-AAA0-301F17D16B1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155" b="22052"/>
          <a:stretch/>
        </p:blipFill>
        <p:spPr bwMode="auto">
          <a:xfrm>
            <a:off x="20" y="14"/>
            <a:ext cx="9143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85970" y="4086233"/>
            <a:ext cx="8305800" cy="2452687"/>
          </a:xfrm>
        </p:spPr>
        <p:txBody>
          <a:bodyPr vert="horz" lIns="91440" tIns="45720" rIns="91440" bIns="45720" rtlCol="0" anchor="ctr">
            <a:normAutofit/>
          </a:bodyPr>
          <a:lstStyle/>
          <a:p>
            <a:pPr marL="0" indent="0" defTabSz="914400">
              <a:spcBef>
                <a:spcPts val="0"/>
              </a:spcBef>
              <a:buNone/>
              <a:defRPr/>
            </a:pPr>
            <a:r>
              <a:rPr lang="en-US" sz="1500" dirty="0"/>
              <a:t>The objective of this task to develop integrated models that simulate water levels and flow, water quality (salinity, nutrients, temperature, and contaminants), vegetation dynamics (in collaboration with our ACTIONS partners), land use change, and dynamic adaptation pathways. Risk-based time series of extreme coastal events will drive water quality and land use impact models, from which a full understanding of vulnerabilities and dynamic adaptation pathways will be developed. These integrated models will enable military installation planners and managers to assess and respond to risks to natural infrastructure in their coastal settings.</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3</a:t>
            </a:fld>
            <a:endParaRPr lang="en-US" sz="10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2695071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3100" b="1" dirty="0"/>
              <a:t>Objective: Integrated Hydro-Ecological Modeling</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4</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61391"/>
            <a:ext cx="4800599" cy="5414963"/>
          </a:xfrm>
        </p:spPr>
        <p:txBody>
          <a:bodyPr>
            <a:noAutofit/>
          </a:bodyPr>
          <a:lstStyle/>
          <a:p>
            <a:pPr marL="342900" indent="-342900">
              <a:lnSpc>
                <a:spcPct val="120000"/>
              </a:lnSpc>
              <a:spcBef>
                <a:spcPts val="0"/>
              </a:spcBef>
            </a:pPr>
            <a:r>
              <a:rPr lang="en-US" sz="1800" dirty="0"/>
              <a:t>Develop integrated hydro-ecological models that simulate the complex and dynamics interactions between hydrology, meteorology, climate, water quality (salinity, temperature, nutrients), soil chemistry, vegetation, and morphology processes.</a:t>
            </a:r>
          </a:p>
          <a:p>
            <a:pPr marL="342900" indent="-342900">
              <a:lnSpc>
                <a:spcPct val="120000"/>
              </a:lnSpc>
              <a:spcBef>
                <a:spcPts val="0"/>
              </a:spcBef>
            </a:pPr>
            <a:r>
              <a:rPr lang="en-US" sz="1800" dirty="0"/>
              <a:t>Models will enable evaluating system vulnerabilities and identifying adaptation pathways to improve the resilience of coastal ecosystems to environmental stresses, such as increasing frequency and intensity of coastal storm surges and extreme precipitation events, rising sea levels, decreasing freshwater flows, and increased salinity intrusion. </a:t>
            </a:r>
          </a:p>
        </p:txBody>
      </p:sp>
      <p:pic>
        <p:nvPicPr>
          <p:cNvPr id="5" name="Picture 4">
            <a:extLst>
              <a:ext uri="{FF2B5EF4-FFF2-40B4-BE49-F238E27FC236}">
                <a16:creationId xmlns:a16="http://schemas.microsoft.com/office/drawing/2014/main" id="{E6663A4C-1959-4949-B017-51093C37BB49}"/>
              </a:ext>
            </a:extLst>
          </p:cNvPr>
          <p:cNvPicPr>
            <a:picLocks noChangeAspect="1"/>
          </p:cNvPicPr>
          <p:nvPr/>
        </p:nvPicPr>
        <p:blipFill>
          <a:blip r:embed="rId2"/>
          <a:stretch>
            <a:fillRect/>
          </a:stretch>
        </p:blipFill>
        <p:spPr>
          <a:xfrm>
            <a:off x="7152521" y="868083"/>
            <a:ext cx="1793527" cy="1753965"/>
          </a:xfrm>
          <a:prstGeom prst="rect">
            <a:avLst/>
          </a:prstGeom>
        </p:spPr>
      </p:pic>
      <p:pic>
        <p:nvPicPr>
          <p:cNvPr id="7" name="Picture 6">
            <a:extLst>
              <a:ext uri="{FF2B5EF4-FFF2-40B4-BE49-F238E27FC236}">
                <a16:creationId xmlns:a16="http://schemas.microsoft.com/office/drawing/2014/main" id="{C2ACEC96-9D9D-7246-AFD5-6AE0E1BFB58C}"/>
              </a:ext>
            </a:extLst>
          </p:cNvPr>
          <p:cNvPicPr>
            <a:picLocks noChangeAspect="1"/>
          </p:cNvPicPr>
          <p:nvPr/>
        </p:nvPicPr>
        <p:blipFill>
          <a:blip r:embed="rId3"/>
          <a:stretch>
            <a:fillRect/>
          </a:stretch>
        </p:blipFill>
        <p:spPr>
          <a:xfrm>
            <a:off x="5105404" y="868083"/>
            <a:ext cx="1938253" cy="1646521"/>
          </a:xfrm>
          <a:prstGeom prst="rect">
            <a:avLst/>
          </a:prstGeom>
        </p:spPr>
      </p:pic>
      <p:pic>
        <p:nvPicPr>
          <p:cNvPr id="9" name="Picture 8">
            <a:extLst>
              <a:ext uri="{FF2B5EF4-FFF2-40B4-BE49-F238E27FC236}">
                <a16:creationId xmlns:a16="http://schemas.microsoft.com/office/drawing/2014/main" id="{8D64F3D7-7A52-F14D-8CFE-EF77116456BF}"/>
              </a:ext>
            </a:extLst>
          </p:cNvPr>
          <p:cNvPicPr>
            <a:picLocks noChangeAspect="1"/>
          </p:cNvPicPr>
          <p:nvPr/>
        </p:nvPicPr>
        <p:blipFill>
          <a:blip r:embed="rId4"/>
          <a:stretch>
            <a:fillRect/>
          </a:stretch>
        </p:blipFill>
        <p:spPr>
          <a:xfrm>
            <a:off x="5105400" y="2622048"/>
            <a:ext cx="3614026" cy="1873752"/>
          </a:xfrm>
          <a:prstGeom prst="rect">
            <a:avLst/>
          </a:prstGeom>
        </p:spPr>
      </p:pic>
      <p:pic>
        <p:nvPicPr>
          <p:cNvPr id="10" name="Picture 9">
            <a:extLst>
              <a:ext uri="{FF2B5EF4-FFF2-40B4-BE49-F238E27FC236}">
                <a16:creationId xmlns:a16="http://schemas.microsoft.com/office/drawing/2014/main" id="{07F97556-BB3D-0448-BE3E-78DC4E245784}"/>
              </a:ext>
            </a:extLst>
          </p:cNvPr>
          <p:cNvPicPr>
            <a:picLocks noChangeAspect="1"/>
          </p:cNvPicPr>
          <p:nvPr/>
        </p:nvPicPr>
        <p:blipFill>
          <a:blip r:embed="rId5"/>
          <a:stretch>
            <a:fillRect/>
          </a:stretch>
        </p:blipFill>
        <p:spPr>
          <a:xfrm>
            <a:off x="5105400" y="4686616"/>
            <a:ext cx="3501956" cy="1551949"/>
          </a:xfrm>
          <a:prstGeom prst="rect">
            <a:avLst/>
          </a:prstGeom>
        </p:spPr>
      </p:pic>
    </p:spTree>
    <p:extLst>
      <p:ext uri="{BB962C8B-B14F-4D97-AF65-F5344CB8AC3E}">
        <p14:creationId xmlns:p14="http://schemas.microsoft.com/office/powerpoint/2010/main" val="1647541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3100" b="1" dirty="0"/>
              <a:t>Objective: Integrated Hydro-Ecological Modeling</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5</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61391"/>
            <a:ext cx="4800599" cy="5414963"/>
          </a:xfrm>
        </p:spPr>
        <p:txBody>
          <a:bodyPr>
            <a:noAutofit/>
          </a:bodyPr>
          <a:lstStyle/>
          <a:p>
            <a:pPr marL="342900" indent="-342900">
              <a:lnSpc>
                <a:spcPct val="120000"/>
              </a:lnSpc>
              <a:spcBef>
                <a:spcPts val="0"/>
              </a:spcBef>
            </a:pPr>
            <a:r>
              <a:rPr lang="en-US" sz="1800" dirty="0"/>
              <a:t>Models will incorporate process descriptions from the other ACTIONS teams to provide the ability to simulate future conditions and provide more rigorous design tools for construction of Nature Based Features (NBF).</a:t>
            </a:r>
          </a:p>
          <a:p>
            <a:pPr marL="342900" indent="-342900">
              <a:lnSpc>
                <a:spcPct val="120000"/>
              </a:lnSpc>
              <a:spcBef>
                <a:spcPts val="0"/>
              </a:spcBef>
            </a:pPr>
            <a:r>
              <a:rPr lang="en-US" sz="1800" dirty="0"/>
              <a:t>Provides tools for Engineering with Nature (EWN) projects that accurately simulate future conditions with and without projects at the temporal and spatial scales necessary for engineering design</a:t>
            </a:r>
          </a:p>
        </p:txBody>
      </p:sp>
      <p:pic>
        <p:nvPicPr>
          <p:cNvPr id="5" name="Picture 4">
            <a:extLst>
              <a:ext uri="{FF2B5EF4-FFF2-40B4-BE49-F238E27FC236}">
                <a16:creationId xmlns:a16="http://schemas.microsoft.com/office/drawing/2014/main" id="{E6663A4C-1959-4949-B017-51093C37BB49}"/>
              </a:ext>
            </a:extLst>
          </p:cNvPr>
          <p:cNvPicPr>
            <a:picLocks noChangeAspect="1"/>
          </p:cNvPicPr>
          <p:nvPr/>
        </p:nvPicPr>
        <p:blipFill>
          <a:blip r:embed="rId2"/>
          <a:stretch>
            <a:fillRect/>
          </a:stretch>
        </p:blipFill>
        <p:spPr>
          <a:xfrm>
            <a:off x="7152521" y="868083"/>
            <a:ext cx="1793527" cy="1753965"/>
          </a:xfrm>
          <a:prstGeom prst="rect">
            <a:avLst/>
          </a:prstGeom>
        </p:spPr>
      </p:pic>
      <p:pic>
        <p:nvPicPr>
          <p:cNvPr id="7" name="Picture 6">
            <a:extLst>
              <a:ext uri="{FF2B5EF4-FFF2-40B4-BE49-F238E27FC236}">
                <a16:creationId xmlns:a16="http://schemas.microsoft.com/office/drawing/2014/main" id="{C2ACEC96-9D9D-7246-AFD5-6AE0E1BFB58C}"/>
              </a:ext>
            </a:extLst>
          </p:cNvPr>
          <p:cNvPicPr>
            <a:picLocks noChangeAspect="1"/>
          </p:cNvPicPr>
          <p:nvPr/>
        </p:nvPicPr>
        <p:blipFill>
          <a:blip r:embed="rId3"/>
          <a:stretch>
            <a:fillRect/>
          </a:stretch>
        </p:blipFill>
        <p:spPr>
          <a:xfrm>
            <a:off x="5105404" y="868083"/>
            <a:ext cx="1938253" cy="1646521"/>
          </a:xfrm>
          <a:prstGeom prst="rect">
            <a:avLst/>
          </a:prstGeom>
        </p:spPr>
      </p:pic>
      <p:pic>
        <p:nvPicPr>
          <p:cNvPr id="9" name="Picture 8">
            <a:extLst>
              <a:ext uri="{FF2B5EF4-FFF2-40B4-BE49-F238E27FC236}">
                <a16:creationId xmlns:a16="http://schemas.microsoft.com/office/drawing/2014/main" id="{8D64F3D7-7A52-F14D-8CFE-EF77116456BF}"/>
              </a:ext>
            </a:extLst>
          </p:cNvPr>
          <p:cNvPicPr>
            <a:picLocks noChangeAspect="1"/>
          </p:cNvPicPr>
          <p:nvPr/>
        </p:nvPicPr>
        <p:blipFill>
          <a:blip r:embed="rId4"/>
          <a:stretch>
            <a:fillRect/>
          </a:stretch>
        </p:blipFill>
        <p:spPr>
          <a:xfrm>
            <a:off x="5105400" y="2622048"/>
            <a:ext cx="3614026" cy="1873752"/>
          </a:xfrm>
          <a:prstGeom prst="rect">
            <a:avLst/>
          </a:prstGeom>
        </p:spPr>
      </p:pic>
      <p:pic>
        <p:nvPicPr>
          <p:cNvPr id="10" name="Picture 9">
            <a:extLst>
              <a:ext uri="{FF2B5EF4-FFF2-40B4-BE49-F238E27FC236}">
                <a16:creationId xmlns:a16="http://schemas.microsoft.com/office/drawing/2014/main" id="{07F97556-BB3D-0448-BE3E-78DC4E245784}"/>
              </a:ext>
            </a:extLst>
          </p:cNvPr>
          <p:cNvPicPr>
            <a:picLocks noChangeAspect="1"/>
          </p:cNvPicPr>
          <p:nvPr/>
        </p:nvPicPr>
        <p:blipFill>
          <a:blip r:embed="rId5"/>
          <a:stretch>
            <a:fillRect/>
          </a:stretch>
        </p:blipFill>
        <p:spPr>
          <a:xfrm>
            <a:off x="5105400" y="4686616"/>
            <a:ext cx="3501956" cy="1551949"/>
          </a:xfrm>
          <a:prstGeom prst="rect">
            <a:avLst/>
          </a:prstGeom>
        </p:spPr>
      </p:pic>
    </p:spTree>
    <p:extLst>
      <p:ext uri="{BB962C8B-B14F-4D97-AF65-F5344CB8AC3E}">
        <p14:creationId xmlns:p14="http://schemas.microsoft.com/office/powerpoint/2010/main" val="3167506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82046" cy="575468"/>
          </a:xfrm>
        </p:spPr>
        <p:txBody>
          <a:bodyPr vert="horz" lIns="91440" tIns="45720" rIns="91440" bIns="45720" rtlCol="0" anchor="ctr">
            <a:normAutofit/>
          </a:bodyPr>
          <a:lstStyle/>
          <a:p>
            <a:pPr algn="ctr" defTabSz="914400"/>
            <a:r>
              <a:rPr lang="en-US" sz="2400" b="1" dirty="0"/>
              <a:t>Environmental Modeling Tasks</a:t>
            </a:r>
          </a:p>
        </p:txBody>
      </p:sp>
      <p:pic>
        <p:nvPicPr>
          <p:cNvPr id="43" name="Picture 42" descr="A picture containing outdoor, sky, grass, plant&#10;&#10;Description automatically generated">
            <a:extLst>
              <a:ext uri="{FF2B5EF4-FFF2-40B4-BE49-F238E27FC236}">
                <a16:creationId xmlns:a16="http://schemas.microsoft.com/office/drawing/2014/main" id="{4C522A22-C6F1-2443-B4BF-E98A9C6218F8}"/>
              </a:ext>
            </a:extLst>
          </p:cNvPr>
          <p:cNvPicPr>
            <a:picLocks noChangeAspect="1"/>
          </p:cNvPicPr>
          <p:nvPr/>
        </p:nvPicPr>
        <p:blipFill rotWithShape="1">
          <a:blip r:embed="rId3"/>
          <a:srcRect t="5537" b="21016"/>
          <a:stretch/>
        </p:blipFill>
        <p:spPr>
          <a:xfrm>
            <a:off x="304800" y="684653"/>
            <a:ext cx="8553446" cy="2591481"/>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effectLst>
            <a:softEdge rad="101600"/>
          </a:effectLst>
        </p:spPr>
      </p:pic>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6</a:t>
            </a:fld>
            <a:endParaRPr lang="en-US" sz="1000">
              <a:solidFill>
                <a:schemeClr val="tx1">
                  <a:lumMod val="75000"/>
                  <a:lumOff val="25000"/>
                </a:schemeClr>
              </a:solidFill>
              <a:latin typeface="Calibri" panose="020F0502020204030204"/>
            </a:endParaRPr>
          </a:p>
        </p:txBody>
      </p:sp>
      <p:graphicFrame>
        <p:nvGraphicFramePr>
          <p:cNvPr id="44" name="Content Placeholder 2">
            <a:extLst>
              <a:ext uri="{FF2B5EF4-FFF2-40B4-BE49-F238E27FC236}">
                <a16:creationId xmlns:a16="http://schemas.microsoft.com/office/drawing/2014/main" id="{519A86F9-DE93-4B46-882F-FA506F32765D}"/>
              </a:ext>
            </a:extLst>
          </p:cNvPr>
          <p:cNvGraphicFramePr>
            <a:graphicFrameLocks noGrp="1"/>
          </p:cNvGraphicFramePr>
          <p:nvPr>
            <p:ph sz="half" idx="1"/>
            <p:extLst>
              <p:ext uri="{D42A27DB-BD31-4B8C-83A1-F6EECF244321}">
                <p14:modId xmlns:p14="http://schemas.microsoft.com/office/powerpoint/2010/main" val="1593909022"/>
              </p:ext>
            </p:extLst>
          </p:nvPr>
        </p:nvGraphicFramePr>
        <p:xfrm>
          <a:off x="381000" y="3105152"/>
          <a:ext cx="8401046" cy="310038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3265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10864" y="777451"/>
            <a:ext cx="8793644" cy="575468"/>
          </a:xfrm>
        </p:spPr>
        <p:txBody>
          <a:bodyPr vert="horz" lIns="91440" tIns="45720" rIns="91440" bIns="45720" rtlCol="0" anchor="ctr">
            <a:normAutofit/>
          </a:bodyPr>
          <a:lstStyle/>
          <a:p>
            <a:pPr algn="ctr" defTabSz="914400"/>
            <a:r>
              <a:rPr lang="en-US" sz="2800" b="1" dirty="0"/>
              <a:t>System Modeling Framework</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7</a:t>
            </a:fld>
            <a:endParaRPr lang="en-US" sz="1000">
              <a:solidFill>
                <a:schemeClr val="tx1">
                  <a:lumMod val="75000"/>
                  <a:lumOff val="25000"/>
                </a:schemeClr>
              </a:solidFill>
              <a:latin typeface="Calibri" panose="020F0502020204030204"/>
            </a:endParaRPr>
          </a:p>
        </p:txBody>
      </p:sp>
      <p:pic>
        <p:nvPicPr>
          <p:cNvPr id="2" name="Picture 1">
            <a:extLst>
              <a:ext uri="{FF2B5EF4-FFF2-40B4-BE49-F238E27FC236}">
                <a16:creationId xmlns:a16="http://schemas.microsoft.com/office/drawing/2014/main" id="{D1E23FD3-AD5E-B54A-A123-306AFCD56524}"/>
              </a:ext>
            </a:extLst>
          </p:cNvPr>
          <p:cNvPicPr>
            <a:picLocks noChangeAspect="1"/>
          </p:cNvPicPr>
          <p:nvPr/>
        </p:nvPicPr>
        <p:blipFill>
          <a:blip r:embed="rId2"/>
          <a:stretch>
            <a:fillRect/>
          </a:stretch>
        </p:blipFill>
        <p:spPr>
          <a:xfrm>
            <a:off x="457204" y="2092698"/>
            <a:ext cx="8414174" cy="2784102"/>
          </a:xfrm>
          <a:prstGeom prst="rect">
            <a:avLst/>
          </a:prstGeom>
        </p:spPr>
      </p:pic>
    </p:spTree>
    <p:extLst>
      <p:ext uri="{BB962C8B-B14F-4D97-AF65-F5344CB8AC3E}">
        <p14:creationId xmlns:p14="http://schemas.microsoft.com/office/powerpoint/2010/main" val="1522914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200" b="1" dirty="0"/>
              <a:t>Hydro-Ecological Salt Marsh Model (Task 11)</a:t>
            </a:r>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8</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33441"/>
            <a:ext cx="8534400" cy="5414963"/>
          </a:xfrm>
        </p:spPr>
        <p:txBody>
          <a:bodyPr>
            <a:noAutofit/>
          </a:bodyPr>
          <a:lstStyle/>
          <a:p>
            <a:pPr marL="0" indent="0">
              <a:lnSpc>
                <a:spcPct val="120000"/>
              </a:lnSpc>
              <a:spcBef>
                <a:spcPts val="0"/>
              </a:spcBef>
              <a:buNone/>
            </a:pPr>
            <a:r>
              <a:rPr lang="en-US" sz="1800" b="1" dirty="0"/>
              <a:t>Objective: Develop a “unit” salt marsh model that can demonstrate how to:</a:t>
            </a:r>
            <a:endParaRPr lang="en-US" sz="1800" dirty="0"/>
          </a:p>
          <a:p>
            <a:pPr>
              <a:lnSpc>
                <a:spcPct val="120000"/>
              </a:lnSpc>
              <a:spcBef>
                <a:spcPts val="0"/>
              </a:spcBef>
            </a:pPr>
            <a:r>
              <a:rPr lang="en-US" sz="1800" dirty="0"/>
              <a:t>Design salt marshes for specific performance objective(s) that are robust to range of potential future sea level and sediment input conditions</a:t>
            </a:r>
          </a:p>
          <a:p>
            <a:pPr>
              <a:lnSpc>
                <a:spcPct val="120000"/>
              </a:lnSpc>
              <a:spcBef>
                <a:spcPts val="0"/>
              </a:spcBef>
            </a:pPr>
            <a:r>
              <a:rPr lang="en-US" sz="1800" dirty="0"/>
              <a:t>Quantify performance using measurable performance metric(s)</a:t>
            </a:r>
          </a:p>
          <a:p>
            <a:pPr>
              <a:lnSpc>
                <a:spcPct val="120000"/>
              </a:lnSpc>
              <a:spcBef>
                <a:spcPts val="0"/>
              </a:spcBef>
            </a:pPr>
            <a:r>
              <a:rPr lang="en-US" sz="1800" dirty="0"/>
              <a:t>Identify those marsh parameters (e.g., platform depth, vegetation species dominance, etc.) to which performance is most sensitive to.</a:t>
            </a:r>
          </a:p>
          <a:p>
            <a:pPr>
              <a:lnSpc>
                <a:spcPct val="120000"/>
              </a:lnSpc>
              <a:spcBef>
                <a:spcPts val="0"/>
              </a:spcBef>
            </a:pPr>
            <a:r>
              <a:rPr lang="en-US" sz="1800" dirty="0"/>
              <a:t>Lead to the development of generalized salt marsh model design guidelines</a:t>
            </a:r>
          </a:p>
        </p:txBody>
      </p:sp>
      <p:pic>
        <p:nvPicPr>
          <p:cNvPr id="2" name="Picture 2">
            <a:extLst>
              <a:ext uri="{FF2B5EF4-FFF2-40B4-BE49-F238E27FC236}">
                <a16:creationId xmlns:a16="http://schemas.microsoft.com/office/drawing/2014/main" id="{56FE6590-C750-543C-CC5C-63D2A6ACD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4059" y="3425416"/>
            <a:ext cx="4078941" cy="2661490"/>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CF3F5757-46D1-FF23-5472-5E281BEAED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9050" y="3425416"/>
            <a:ext cx="4106750" cy="2661490"/>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6018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52400" y="262732"/>
            <a:ext cx="8793644" cy="575468"/>
          </a:xfrm>
        </p:spPr>
        <p:txBody>
          <a:bodyPr vert="horz" lIns="91440" tIns="45720" rIns="91440" bIns="45720" rtlCol="0" anchor="ctr">
            <a:normAutofit/>
          </a:bodyPr>
          <a:lstStyle/>
          <a:p>
            <a:pPr algn="ctr" defTabSz="914400"/>
            <a:r>
              <a:rPr lang="en-US" sz="2400" b="1" dirty="0"/>
              <a:t>FY23 Model Development</a:t>
            </a:r>
            <a:endParaRPr lang="en-US" sz="2200" b="1" dirty="0"/>
          </a:p>
        </p:txBody>
      </p:sp>
      <p:sp>
        <p:nvSpPr>
          <p:cNvPr id="3" name="Slide Number Placeholder 2"/>
          <p:cNvSpPr>
            <a:spLocks noGrp="1"/>
          </p:cNvSpPr>
          <p:nvPr>
            <p:ph type="sldNum" sz="quarter" idx="12"/>
          </p:nvPr>
        </p:nvSpPr>
        <p:spPr>
          <a:xfrm>
            <a:off x="6648450" y="6356358"/>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9</a:t>
            </a:fld>
            <a:endParaRPr lang="en-US" sz="1000">
              <a:solidFill>
                <a:schemeClr val="tx1">
                  <a:lumMod val="75000"/>
                  <a:lumOff val="25000"/>
                </a:schemeClr>
              </a:solidFill>
              <a:latin typeface="Calibri" panose="020F0502020204030204"/>
            </a:endParaRP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304800" y="833441"/>
            <a:ext cx="4419600" cy="5414963"/>
          </a:xfrm>
        </p:spPr>
        <p:txBody>
          <a:bodyPr>
            <a:noAutofit/>
          </a:bodyPr>
          <a:lstStyle/>
          <a:p>
            <a:pPr>
              <a:lnSpc>
                <a:spcPct val="100000"/>
              </a:lnSpc>
              <a:spcBef>
                <a:spcPts val="0"/>
              </a:spcBef>
            </a:pPr>
            <a:r>
              <a:rPr lang="en-US" sz="1600" dirty="0"/>
              <a:t>Initiated long-term collaboration with Deltares to explore the modeling of salt marshes with the goal of informing design for specific performance objectives.</a:t>
            </a:r>
          </a:p>
          <a:p>
            <a:pPr>
              <a:lnSpc>
                <a:spcPct val="100000"/>
              </a:lnSpc>
              <a:spcBef>
                <a:spcPts val="0"/>
              </a:spcBef>
            </a:pPr>
            <a:r>
              <a:rPr lang="en-US" sz="1600" dirty="0"/>
              <a:t>Designed the dynamic salt marsh model. The model will dynamically couple hydrodynamics (Delft3D), waves (Waves-D), vegetation (NBSDynamics), and morphology (SEMIDEC) models. This work was performed in collaboration with IWR (Dr. Matt Smith) and Deltares.</a:t>
            </a:r>
          </a:p>
          <a:p>
            <a:pPr>
              <a:lnSpc>
                <a:spcPct val="100000"/>
              </a:lnSpc>
              <a:spcBef>
                <a:spcPts val="0"/>
              </a:spcBef>
            </a:pPr>
            <a:r>
              <a:rPr lang="en-US" sz="1600" dirty="0"/>
              <a:t>Working meeting with Deltares (in Delft) Oct 24-27: Finalizing and linking the components of the salt marsh model (hydrodynamics + waves + sediment, morphology, and vegetation growth / death)</a:t>
            </a:r>
          </a:p>
          <a:p>
            <a:pPr>
              <a:lnSpc>
                <a:spcPct val="100000"/>
              </a:lnSpc>
              <a:spcBef>
                <a:spcPts val="0"/>
              </a:spcBef>
            </a:pPr>
            <a:r>
              <a:rPr lang="en-US" sz="1600" dirty="0"/>
              <a:t>Weekly meetings with Deltares Delft 3D experts to continue to make progress on the model</a:t>
            </a:r>
          </a:p>
        </p:txBody>
      </p:sp>
      <p:pic>
        <p:nvPicPr>
          <p:cNvPr id="1028" name="Picture 4" descr="aerial view of marina">
            <a:extLst>
              <a:ext uri="{FF2B5EF4-FFF2-40B4-BE49-F238E27FC236}">
                <a16:creationId xmlns:a16="http://schemas.microsoft.com/office/drawing/2014/main" id="{408E6DB1-C27C-F1CD-7172-CD2C5F3F4C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24400" y="3581938"/>
            <a:ext cx="3999693" cy="266646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C3FF63C6-85AA-632C-84FE-561004BB7E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8243" y="838738"/>
            <a:ext cx="3995851" cy="2666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899661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RDC Standard Size Powerpoint Template.potx" id="{FD2CE349-D6A9-45FD-A039-BAD4181C5D35}" vid="{3EB8AAF2-A0B4-4500-B839-18665A39333C}"/>
    </a:ext>
  </a:extLst>
</a:theme>
</file>

<file path=ppt/theme/theme3.xml><?xml version="1.0" encoding="utf-8"?>
<a:theme xmlns:a="http://schemas.openxmlformats.org/drawingml/2006/main" name="UNCLASSIFIED Templat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ERDC Standard Size Powerpoint Template.potx" id="{FD2CE349-D6A9-45FD-A039-BAD4181C5D35}" vid="{D838FD50-FD6B-47EF-8751-352222BE251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16C62400AEC8E488D39512BB0ED33DE" ma:contentTypeVersion="4" ma:contentTypeDescription="Create a new document." ma:contentTypeScope="" ma:versionID="62ab7f035665bd7e54346dd8ca2b8df8">
  <xsd:schema xmlns:xsd="http://www.w3.org/2001/XMLSchema" xmlns:xs="http://www.w3.org/2001/XMLSchema" xmlns:p="http://schemas.microsoft.com/office/2006/metadata/properties" xmlns:ns2="5bc40d83-08ec-408d-891b-2219b0fc1dc5" targetNamespace="http://schemas.microsoft.com/office/2006/metadata/properties" ma:root="true" ma:fieldsID="d8ee7a58af51116eb5c19e41b3ed2fad" ns2:_="">
    <xsd:import namespace="5bc40d83-08ec-408d-891b-2219b0fc1dc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c40d83-08ec-408d-891b-2219b0fc1dc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350F64-642B-42B3-B7AD-7FB735299928}">
  <ds:schemaRefs>
    <ds:schemaRef ds:uri="http://schemas.microsoft.com/sharepoint/v3/contenttype/forms"/>
  </ds:schemaRefs>
</ds:datastoreItem>
</file>

<file path=customXml/itemProps2.xml><?xml version="1.0" encoding="utf-8"?>
<ds:datastoreItem xmlns:ds="http://schemas.openxmlformats.org/officeDocument/2006/customXml" ds:itemID="{E8111903-88B2-4055-824A-249352DB2C7D}">
  <ds:schemaRef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5bc40d83-08ec-408d-891b-2219b0fc1dc5"/>
    <ds:schemaRef ds:uri="http://purl.org/dc/terms/"/>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369AF46C-8EC0-4276-B852-89014C64ED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c40d83-08ec-408d-891b-2219b0fc1dc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210</TotalTime>
  <Words>1460</Words>
  <Application>Microsoft Macintosh PowerPoint</Application>
  <PresentationFormat>On-screen Show (4:3)</PresentationFormat>
  <Paragraphs>94</Paragraphs>
  <Slides>16</Slides>
  <Notes>3</Notes>
  <HiddenSlides>2</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16</vt:i4>
      </vt:variant>
    </vt:vector>
  </HeadingPairs>
  <TitlesOfParts>
    <vt:vector size="24" baseType="lpstr">
      <vt:lpstr>Arial</vt:lpstr>
      <vt:lpstr>Calibri</vt:lpstr>
      <vt:lpstr>Calibri Light</vt:lpstr>
      <vt:lpstr>Wingdings</vt:lpstr>
      <vt:lpstr>Custom Design</vt:lpstr>
      <vt:lpstr>Title Slide Templates</vt:lpstr>
      <vt:lpstr>UNCLASSIFIED Template</vt:lpstr>
      <vt:lpstr>Office Theme</vt:lpstr>
      <vt:lpstr>Anticipating threats in  natural Systems</vt:lpstr>
      <vt:lpstr>Considerations</vt:lpstr>
      <vt:lpstr>Objective</vt:lpstr>
      <vt:lpstr>Objective: Integrated Hydro-Ecological Modeling</vt:lpstr>
      <vt:lpstr>Objective: Integrated Hydro-Ecological Modeling</vt:lpstr>
      <vt:lpstr>Environmental Modeling Tasks</vt:lpstr>
      <vt:lpstr>System Modeling Framework</vt:lpstr>
      <vt:lpstr>Hydro-Ecological Salt Marsh Model (Task 11)</vt:lpstr>
      <vt:lpstr>FY23 Model Development</vt:lpstr>
      <vt:lpstr>FY23 Model Development</vt:lpstr>
      <vt:lpstr>FY23 Products: Hydro-Ecological Salt Marsh Model</vt:lpstr>
      <vt:lpstr>FY23 Products: Journal Publications</vt:lpstr>
      <vt:lpstr>FY23 Products: Conference Presentations</vt:lpstr>
      <vt:lpstr>Projected FY24 Products</vt:lpstr>
      <vt:lpstr>Questions?</vt:lpstr>
      <vt:lpstr>FY23 Accomplishments Hydro-Ecological Salt Marsh Model Design</vt:lpstr>
    </vt:vector>
  </TitlesOfParts>
  <Company>US Army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b6imemb6</dc:creator>
  <cp:lastModifiedBy>Todd Steissberg</cp:lastModifiedBy>
  <cp:revision>496</cp:revision>
  <cp:lastPrinted>2019-10-16T20:14:06Z</cp:lastPrinted>
  <dcterms:created xsi:type="dcterms:W3CDTF">2009-05-21T17:19:18Z</dcterms:created>
  <dcterms:modified xsi:type="dcterms:W3CDTF">2023-09-21T06:23:08Z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C3F847D0-7A03-4F3B-B9C4-73E1E885AE44</vt:lpwstr>
  </property>
  <property fmtid="{D5CDD505-2E9C-101B-9397-08002B2CF9AE}" pid="3" name="ArticulatePath">
    <vt:lpwstr>ERDC-PPT_Template</vt:lpwstr>
  </property>
  <property fmtid="{D5CDD505-2E9C-101B-9397-08002B2CF9AE}" pid="4" name="ContentTypeId">
    <vt:lpwstr>0x010100416C62400AEC8E488D39512BB0ED33DE</vt:lpwstr>
  </property>
</Properties>
</file>

<file path=docProps/thumbnail.jpeg>
</file>